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34"/>
  </p:handoutMasterIdLst>
  <p:sldIdLst>
    <p:sldId id="4154" r:id="rId10"/>
    <p:sldId id="3910" r:id="rId11"/>
    <p:sldId id="4120" r:id="rId12"/>
    <p:sldId id="4126" r:id="rId14"/>
    <p:sldId id="4127" r:id="rId15"/>
    <p:sldId id="4091" r:id="rId16"/>
    <p:sldId id="4128" r:id="rId17"/>
    <p:sldId id="4129" r:id="rId18"/>
    <p:sldId id="4131" r:id="rId19"/>
    <p:sldId id="4134" r:id="rId20"/>
    <p:sldId id="4130" r:id="rId21"/>
    <p:sldId id="4125" r:id="rId22"/>
    <p:sldId id="4182" r:id="rId23"/>
    <p:sldId id="4140" r:id="rId24"/>
    <p:sldId id="4141" r:id="rId25"/>
    <p:sldId id="4142" r:id="rId26"/>
    <p:sldId id="4143" r:id="rId27"/>
    <p:sldId id="4144" r:id="rId28"/>
    <p:sldId id="4145" r:id="rId29"/>
    <p:sldId id="4146" r:id="rId30"/>
    <p:sldId id="4148" r:id="rId31"/>
    <p:sldId id="4149" r:id="rId32"/>
    <p:sldId id="4124" r:id="rId33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MS UI Gothic" panose="020B0600070205080204" pitchFamily="34" charset="-128"/>
      <p:regular r:id="rId43"/>
    </p:embeddedFont>
    <p:embeddedFont>
      <p:font typeface="黑体" panose="02010609060101010101" pitchFamily="49" charset="-122"/>
      <p:regular r:id="rId44"/>
    </p:embeddedFont>
    <p:embeddedFont>
      <p:font typeface="Segoe UI Black" panose="020B0A02040204020203" pitchFamily="34" charset="0"/>
      <p:bold r:id="rId45"/>
    </p:embeddedFont>
    <p:embeddedFont>
      <p:font typeface="等线" panose="02010600030101010101" charset="-122"/>
      <p:regular r:id="rId46"/>
    </p:embeddedFont>
    <p:embeddedFont>
      <p:font typeface="等线 Light" panose="02010600030101010101" charset="-122"/>
      <p:regular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00FF"/>
    <a:srgbClr val="FF0000"/>
    <a:srgbClr val="3438F6"/>
    <a:srgbClr val="2513CB"/>
    <a:srgbClr val="240CD2"/>
    <a:srgbClr val="F2F2F2"/>
    <a:srgbClr val="039DDB"/>
    <a:srgbClr val="33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>
        <p:scale>
          <a:sx n="75" d="100"/>
          <a:sy n="75" d="100"/>
        </p:scale>
        <p:origin x="783" y="-51"/>
      </p:cViewPr>
      <p:guideLst>
        <p:guide orient="horz" pos="21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tags" Target="tags/tag8.xml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Imm</a:t>
            </a:r>
            <a:r>
              <a:rPr lang="en-US" altLang="zh-CN" baseline="0" dirty="0"/>
              <a:t> </a:t>
            </a:r>
            <a:r>
              <a:rPr lang="zh-CN" altLang="en-US" baseline="0" dirty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(3)</a:t>
            </a:r>
            <a:r>
              <a:rPr lang="zh-CN" altLang="en-US" dirty="0"/>
              <a:t>和</a:t>
            </a:r>
            <a:r>
              <a:rPr lang="en-US" altLang="zh-CN" baseline="0" dirty="0"/>
              <a:t> (4)</a:t>
            </a:r>
            <a:r>
              <a:rPr lang="zh-CN" altLang="en-US" baseline="0" dirty="0"/>
              <a:t>往往是一并考虑的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(3)</a:t>
            </a:r>
            <a:r>
              <a:rPr lang="zh-CN" altLang="en-US" dirty="0"/>
              <a:t>和</a:t>
            </a:r>
            <a:r>
              <a:rPr lang="en-US" altLang="zh-CN" baseline="0" dirty="0"/>
              <a:t> (4)</a:t>
            </a:r>
            <a:r>
              <a:rPr lang="zh-CN" altLang="en-US" baseline="0" dirty="0"/>
              <a:t>往往是一并考虑的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Imm</a:t>
            </a:r>
            <a:r>
              <a:rPr lang="en-US" altLang="zh-CN" baseline="0" dirty="0"/>
              <a:t> </a:t>
            </a:r>
            <a:r>
              <a:rPr lang="zh-CN" altLang="en-US" baseline="0" dirty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Imm</a:t>
            </a:r>
            <a:r>
              <a:rPr lang="en-US" altLang="zh-CN" baseline="0" dirty="0"/>
              <a:t> </a:t>
            </a:r>
            <a:r>
              <a:rPr lang="zh-CN" altLang="en-US" baseline="0" dirty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</a:rPr>
              <a:t>机器周期数可变、节拍数可变，无周期浪费，更加灵活</a:t>
            </a:r>
            <a:endParaRPr lang="en-US" altLang="zh-CN" sz="1200" b="1" dirty="0">
              <a:solidFill>
                <a:srgbClr val="FF66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  中央处理器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23045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38692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64" name="标题 1"/>
          <p:cNvSpPr>
            <a:spLocks noGrp="1"/>
          </p:cNvSpPr>
          <p:nvPr>
            <p:ph type="title"/>
          </p:nvPr>
        </p:nvSpPr>
        <p:spPr>
          <a:xfrm>
            <a:off x="6008959" y="1354481"/>
            <a:ext cx="3235960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异步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grpSp>
        <p:nvGrpSpPr>
          <p:cNvPr id="513" name="组合 512"/>
          <p:cNvGrpSpPr/>
          <p:nvPr/>
        </p:nvGrpSpPr>
        <p:grpSpPr>
          <a:xfrm>
            <a:off x="2713125" y="2005134"/>
            <a:ext cx="7971724" cy="4235274"/>
            <a:chOff x="2670942" y="1671767"/>
            <a:chExt cx="7971724" cy="4235274"/>
          </a:xfrm>
        </p:grpSpPr>
        <p:sp>
          <p:nvSpPr>
            <p:cNvPr id="514" name="Line 123"/>
            <p:cNvSpPr>
              <a:spLocks noChangeShapeType="1"/>
            </p:cNvSpPr>
            <p:nvPr/>
          </p:nvSpPr>
          <p:spPr bwMode="auto">
            <a:xfrm>
              <a:off x="8140533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Line 122"/>
            <p:cNvSpPr>
              <a:spLocks noChangeShapeType="1"/>
            </p:cNvSpPr>
            <p:nvPr/>
          </p:nvSpPr>
          <p:spPr bwMode="auto">
            <a:xfrm>
              <a:off x="7654241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Line 121"/>
            <p:cNvSpPr>
              <a:spLocks noChangeShapeType="1"/>
            </p:cNvSpPr>
            <p:nvPr/>
          </p:nvSpPr>
          <p:spPr bwMode="auto">
            <a:xfrm>
              <a:off x="7157372" y="1671767"/>
              <a:ext cx="0" cy="4235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Line 123"/>
            <p:cNvSpPr>
              <a:spLocks noChangeShapeType="1"/>
            </p:cNvSpPr>
            <p:nvPr/>
          </p:nvSpPr>
          <p:spPr bwMode="auto">
            <a:xfrm>
              <a:off x="10144367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Line 122"/>
            <p:cNvSpPr>
              <a:spLocks noChangeShapeType="1"/>
            </p:cNvSpPr>
            <p:nvPr/>
          </p:nvSpPr>
          <p:spPr bwMode="auto">
            <a:xfrm>
              <a:off x="96468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Line 121"/>
            <p:cNvSpPr>
              <a:spLocks noChangeShapeType="1"/>
            </p:cNvSpPr>
            <p:nvPr/>
          </p:nvSpPr>
          <p:spPr bwMode="auto">
            <a:xfrm>
              <a:off x="9142380" y="2181224"/>
              <a:ext cx="0" cy="372581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Line 123"/>
            <p:cNvSpPr>
              <a:spLocks noChangeShapeType="1"/>
            </p:cNvSpPr>
            <p:nvPr/>
          </p:nvSpPr>
          <p:spPr bwMode="auto">
            <a:xfrm>
              <a:off x="616768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Line 122"/>
            <p:cNvSpPr>
              <a:spLocks noChangeShapeType="1"/>
            </p:cNvSpPr>
            <p:nvPr/>
          </p:nvSpPr>
          <p:spPr bwMode="auto">
            <a:xfrm>
              <a:off x="5662489" y="2181224"/>
              <a:ext cx="0" cy="372581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Line 121"/>
            <p:cNvSpPr>
              <a:spLocks noChangeShapeType="1"/>
            </p:cNvSpPr>
            <p:nvPr/>
          </p:nvSpPr>
          <p:spPr bwMode="auto">
            <a:xfrm>
              <a:off x="516166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Line 123"/>
            <p:cNvSpPr>
              <a:spLocks noChangeShapeType="1"/>
            </p:cNvSpPr>
            <p:nvPr/>
          </p:nvSpPr>
          <p:spPr bwMode="auto">
            <a:xfrm>
              <a:off x="41617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Line 122"/>
            <p:cNvSpPr>
              <a:spLocks noChangeShapeType="1"/>
            </p:cNvSpPr>
            <p:nvPr/>
          </p:nvSpPr>
          <p:spPr bwMode="auto">
            <a:xfrm>
              <a:off x="3666054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Line 121"/>
            <p:cNvSpPr>
              <a:spLocks noChangeShapeType="1"/>
            </p:cNvSpPr>
            <p:nvPr/>
          </p:nvSpPr>
          <p:spPr bwMode="auto">
            <a:xfrm>
              <a:off x="3169185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6" name="Line 9"/>
            <p:cNvSpPr>
              <a:spLocks noChangeShapeType="1"/>
            </p:cNvSpPr>
            <p:nvPr/>
          </p:nvSpPr>
          <p:spPr bwMode="auto">
            <a:xfrm>
              <a:off x="8650038" y="2881773"/>
              <a:ext cx="0" cy="3025268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Line 9"/>
            <p:cNvSpPr>
              <a:spLocks noChangeShapeType="1"/>
            </p:cNvSpPr>
            <p:nvPr/>
          </p:nvSpPr>
          <p:spPr bwMode="auto">
            <a:xfrm>
              <a:off x="10642666" y="2181224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Line 9"/>
            <p:cNvSpPr>
              <a:spLocks noChangeShapeType="1"/>
            </p:cNvSpPr>
            <p:nvPr/>
          </p:nvSpPr>
          <p:spPr bwMode="auto">
            <a:xfrm>
              <a:off x="6658287" y="2874720"/>
              <a:ext cx="0" cy="30323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Line 8"/>
            <p:cNvSpPr>
              <a:spLocks noChangeShapeType="1"/>
            </p:cNvSpPr>
            <p:nvPr/>
          </p:nvSpPr>
          <p:spPr bwMode="auto">
            <a:xfrm>
              <a:off x="2670942" y="1671767"/>
              <a:ext cx="0" cy="4235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Line 9"/>
            <p:cNvSpPr>
              <a:spLocks noChangeShapeType="1"/>
            </p:cNvSpPr>
            <p:nvPr/>
          </p:nvSpPr>
          <p:spPr bwMode="auto">
            <a:xfrm>
              <a:off x="4661852" y="2181225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31" name="组合 530"/>
          <p:cNvGrpSpPr/>
          <p:nvPr/>
        </p:nvGrpSpPr>
        <p:grpSpPr>
          <a:xfrm>
            <a:off x="1122046" y="2930361"/>
            <a:ext cx="9562837" cy="355034"/>
            <a:chOff x="641712" y="1767893"/>
            <a:chExt cx="11632381" cy="426113"/>
          </a:xfrm>
        </p:grpSpPr>
        <p:sp>
          <p:nvSpPr>
            <p:cNvPr id="532" name="Line 12"/>
            <p:cNvSpPr>
              <a:spLocks noChangeShapeType="1"/>
            </p:cNvSpPr>
            <p:nvPr/>
          </p:nvSpPr>
          <p:spPr bwMode="auto">
            <a:xfrm flipV="1">
              <a:off x="2267640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Line 13"/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Line 14"/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Line 15"/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Line 16"/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Line 17"/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Line 18"/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Line 19"/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Line 20"/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Line 21"/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Line 23"/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Line 24"/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Line 52"/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Text Box 129"/>
            <p:cNvSpPr txBox="1">
              <a:spLocks noChangeArrowheads="1"/>
            </p:cNvSpPr>
            <p:nvPr/>
          </p:nvSpPr>
          <p:spPr bwMode="auto">
            <a:xfrm>
              <a:off x="641712" y="1767893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C00000"/>
                  </a:solidFill>
                </a:rPr>
                <a:t>节拍脉冲</a:t>
              </a:r>
              <a:endParaRPr lang="zh-CN" altLang="el-GR" sz="1705" b="1" dirty="0">
                <a:solidFill>
                  <a:srgbClr val="C00000"/>
                </a:solidFill>
              </a:endParaRPr>
            </a:p>
          </p:txBody>
        </p:sp>
        <p:sp>
          <p:nvSpPr>
            <p:cNvPr id="546" name="Line 12"/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Line 13"/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Line 14"/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Line 15"/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Line 16"/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Line 17"/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Line 18"/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Line 19"/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Line 20"/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Line 21"/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Line 23"/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Line 24"/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Line 49"/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Line 50"/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Line 51"/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Line 52"/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Line 12"/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Line 13"/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Line 14"/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Line 15"/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Line 16"/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Line 17"/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Line 18"/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Line 19"/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Line 20"/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Line 21"/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Line 23"/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Line 24"/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Line 49"/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Line 50"/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Line 51"/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Line 52"/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Line 12"/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Line 13"/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Line 14"/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Line 15"/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Line 16"/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Line 17"/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Line 18"/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Line 19"/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6" name="Line 20"/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7" name="Line 21"/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Line 23"/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Line 24"/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0" name="Line 49"/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1" name="Line 50"/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2" name="Line 51"/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" name="Line 52"/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4" name="Line 12"/>
            <p:cNvSpPr>
              <a:spLocks noChangeShapeType="1"/>
            </p:cNvSpPr>
            <p:nvPr/>
          </p:nvSpPr>
          <p:spPr bwMode="auto">
            <a:xfrm flipV="1">
              <a:off x="11962073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5" name="Line 49"/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6" name="Line 50"/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7" name="Line 51"/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8" name="Line 52"/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9" name="Line 52"/>
            <p:cNvSpPr>
              <a:spLocks noChangeShapeType="1"/>
            </p:cNvSpPr>
            <p:nvPr/>
          </p:nvSpPr>
          <p:spPr bwMode="auto">
            <a:xfrm>
              <a:off x="11971058" y="1806650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0" name="Line 51"/>
            <p:cNvSpPr>
              <a:spLocks noChangeShapeType="1"/>
            </p:cNvSpPr>
            <p:nvPr/>
          </p:nvSpPr>
          <p:spPr bwMode="auto">
            <a:xfrm>
              <a:off x="12274093" y="1816299"/>
              <a:ext cx="0" cy="303035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01" name="组合 600"/>
          <p:cNvGrpSpPr/>
          <p:nvPr/>
        </p:nvGrpSpPr>
        <p:grpSpPr>
          <a:xfrm>
            <a:off x="1707288" y="5537292"/>
            <a:ext cx="8986745" cy="785526"/>
            <a:chOff x="1319472" y="5329196"/>
            <a:chExt cx="9478208" cy="828484"/>
          </a:xfrm>
        </p:grpSpPr>
        <p:grpSp>
          <p:nvGrpSpPr>
            <p:cNvPr id="602" name="组合 601"/>
            <p:cNvGrpSpPr/>
            <p:nvPr/>
          </p:nvGrpSpPr>
          <p:grpSpPr>
            <a:xfrm>
              <a:off x="1323150" y="5329196"/>
              <a:ext cx="9474530" cy="405084"/>
              <a:chOff x="1051718" y="5744711"/>
              <a:chExt cx="10927372" cy="460974"/>
            </a:xfrm>
          </p:grpSpPr>
          <p:sp>
            <p:nvSpPr>
              <p:cNvPr id="618" name="object 62"/>
              <p:cNvSpPr/>
              <p:nvPr/>
            </p:nvSpPr>
            <p:spPr>
              <a:xfrm>
                <a:off x="3496791" y="587745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sp>
            <p:nvSpPr>
              <p:cNvPr id="619" name="Line 88"/>
              <p:cNvSpPr>
                <a:spLocks noChangeShapeType="1"/>
              </p:cNvSpPr>
              <p:nvPr/>
            </p:nvSpPr>
            <p:spPr bwMode="auto">
              <a:xfrm>
                <a:off x="3479783" y="5876341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0" name="Text Box 68"/>
              <p:cNvSpPr txBox="1">
                <a:spLocks noChangeArrowheads="1"/>
              </p:cNvSpPr>
              <p:nvPr/>
            </p:nvSpPr>
            <p:spPr bwMode="auto">
              <a:xfrm>
                <a:off x="1051718" y="5744711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1" name="Line 85"/>
              <p:cNvSpPr>
                <a:spLocks noChangeShapeType="1"/>
              </p:cNvSpPr>
              <p:nvPr/>
            </p:nvSpPr>
            <p:spPr bwMode="auto">
              <a:xfrm>
                <a:off x="1659894" y="6104009"/>
                <a:ext cx="181988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2" name="Line 87"/>
              <p:cNvSpPr>
                <a:spLocks noChangeShapeType="1"/>
              </p:cNvSpPr>
              <p:nvPr/>
            </p:nvSpPr>
            <p:spPr bwMode="auto">
              <a:xfrm flipV="1">
                <a:off x="3479783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3" name="Line 89"/>
              <p:cNvSpPr>
                <a:spLocks noChangeShapeType="1"/>
              </p:cNvSpPr>
              <p:nvPr/>
            </p:nvSpPr>
            <p:spPr bwMode="auto">
              <a:xfrm>
                <a:off x="4087527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24" name="Line 90"/>
              <p:cNvSpPr>
                <a:spLocks noChangeShapeType="1"/>
              </p:cNvSpPr>
              <p:nvPr/>
            </p:nvSpPr>
            <p:spPr bwMode="auto">
              <a:xfrm>
                <a:off x="4087524" y="6104010"/>
                <a:ext cx="303351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5" name="object 62"/>
              <p:cNvSpPr/>
              <p:nvPr/>
            </p:nvSpPr>
            <p:spPr>
              <a:xfrm>
                <a:off x="7150359" y="587751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26" name="组合 625"/>
              <p:cNvGrpSpPr/>
              <p:nvPr/>
            </p:nvGrpSpPr>
            <p:grpSpPr>
              <a:xfrm>
                <a:off x="7124082" y="5857841"/>
                <a:ext cx="4220337" cy="250174"/>
                <a:chOff x="1332574" y="4736451"/>
                <a:chExt cx="4220337" cy="334829"/>
              </a:xfrm>
            </p:grpSpPr>
            <p:sp>
              <p:nvSpPr>
                <p:cNvPr id="633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332574" y="4761300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4" name="Line 88"/>
                <p:cNvSpPr>
                  <a:spLocks noChangeShapeType="1"/>
                </p:cNvSpPr>
                <p:nvPr/>
              </p:nvSpPr>
              <p:spPr bwMode="auto">
                <a:xfrm>
                  <a:off x="1337257" y="4752443"/>
                  <a:ext cx="58920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5" name="Line 89"/>
                <p:cNvSpPr>
                  <a:spLocks noChangeShapeType="1"/>
                </p:cNvSpPr>
                <p:nvPr/>
              </p:nvSpPr>
              <p:spPr bwMode="auto">
                <a:xfrm>
                  <a:off x="1942088" y="4766571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6" name="Line 90"/>
                <p:cNvSpPr>
                  <a:spLocks noChangeShapeType="1"/>
                </p:cNvSpPr>
                <p:nvPr/>
              </p:nvSpPr>
              <p:spPr bwMode="auto">
                <a:xfrm>
                  <a:off x="1945965" y="5067060"/>
                  <a:ext cx="119158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7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132864" y="4745308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8" name="Line 88"/>
                <p:cNvSpPr>
                  <a:spLocks noChangeShapeType="1"/>
                </p:cNvSpPr>
                <p:nvPr/>
              </p:nvSpPr>
              <p:spPr bwMode="auto">
                <a:xfrm>
                  <a:off x="3137547" y="4736451"/>
                  <a:ext cx="58920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9" name="Line 89"/>
                <p:cNvSpPr>
                  <a:spLocks noChangeShapeType="1"/>
                </p:cNvSpPr>
                <p:nvPr/>
              </p:nvSpPr>
              <p:spPr bwMode="auto">
                <a:xfrm>
                  <a:off x="3742378" y="4750579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40" name="Line 90"/>
                <p:cNvSpPr>
                  <a:spLocks noChangeShapeType="1"/>
                </p:cNvSpPr>
                <p:nvPr/>
              </p:nvSpPr>
              <p:spPr bwMode="auto">
                <a:xfrm>
                  <a:off x="3754059" y="5062500"/>
                  <a:ext cx="179885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627" name="object 62"/>
              <p:cNvSpPr/>
              <p:nvPr/>
            </p:nvSpPr>
            <p:spPr>
              <a:xfrm>
                <a:off x="11375985" y="5882160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28" name="组合 627"/>
              <p:cNvGrpSpPr/>
              <p:nvPr/>
            </p:nvGrpSpPr>
            <p:grpSpPr>
              <a:xfrm>
                <a:off x="11363622" y="5857834"/>
                <a:ext cx="615468" cy="239612"/>
                <a:chOff x="3147034" y="4746367"/>
                <a:chExt cx="615468" cy="320694"/>
              </a:xfrm>
            </p:grpSpPr>
            <p:sp>
              <p:nvSpPr>
                <p:cNvPr id="630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147034" y="4746367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1" name="Line 88"/>
                <p:cNvSpPr>
                  <a:spLocks noChangeShapeType="1"/>
                </p:cNvSpPr>
                <p:nvPr/>
              </p:nvSpPr>
              <p:spPr bwMode="auto">
                <a:xfrm>
                  <a:off x="3154758" y="4746367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2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629" name="object 62"/>
              <p:cNvSpPr/>
              <p:nvPr/>
            </p:nvSpPr>
            <p:spPr>
              <a:xfrm>
                <a:off x="8945920" y="587751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03" name="组合 602"/>
            <p:cNvGrpSpPr/>
            <p:nvPr/>
          </p:nvGrpSpPr>
          <p:grpSpPr>
            <a:xfrm>
              <a:off x="1319472" y="5752595"/>
              <a:ext cx="9463424" cy="405085"/>
              <a:chOff x="1047477" y="6226510"/>
              <a:chExt cx="10914562" cy="460974"/>
            </a:xfrm>
          </p:grpSpPr>
          <p:sp>
            <p:nvSpPr>
              <p:cNvPr id="604" name="Text Box 69"/>
              <p:cNvSpPr txBox="1">
                <a:spLocks noChangeArrowheads="1"/>
              </p:cNvSpPr>
              <p:nvPr/>
            </p:nvSpPr>
            <p:spPr bwMode="auto">
              <a:xfrm>
                <a:off x="1047477" y="6226510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4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5" name="组合 604"/>
              <p:cNvGrpSpPr/>
              <p:nvPr/>
            </p:nvGrpSpPr>
            <p:grpSpPr>
              <a:xfrm>
                <a:off x="1642319" y="6365004"/>
                <a:ext cx="10319720" cy="255053"/>
                <a:chOff x="1642319" y="6365006"/>
                <a:chExt cx="10319720" cy="255053"/>
              </a:xfrm>
            </p:grpSpPr>
            <p:sp>
              <p:nvSpPr>
                <p:cNvPr id="606" name="Line 88"/>
                <p:cNvSpPr>
                  <a:spLocks noChangeShapeType="1"/>
                </p:cNvSpPr>
                <p:nvPr/>
              </p:nvSpPr>
              <p:spPr bwMode="auto">
                <a:xfrm>
                  <a:off x="4085017" y="6365006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07" name="Line 85"/>
                <p:cNvSpPr>
                  <a:spLocks noChangeShapeType="1"/>
                </p:cNvSpPr>
                <p:nvPr/>
              </p:nvSpPr>
              <p:spPr bwMode="auto">
                <a:xfrm>
                  <a:off x="1642319" y="6601820"/>
                  <a:ext cx="2442698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08" name="object 62"/>
                <p:cNvSpPr/>
                <p:nvPr/>
              </p:nvSpPr>
              <p:spPr>
                <a:xfrm>
                  <a:off x="4093596" y="6378961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solidFill>
                    <a:srgbClr val="ED7D31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09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4085017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10" name="Line 89"/>
                <p:cNvSpPr>
                  <a:spLocks noChangeShapeType="1"/>
                </p:cNvSpPr>
                <p:nvPr/>
              </p:nvSpPr>
              <p:spPr bwMode="auto">
                <a:xfrm>
                  <a:off x="4692761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11" name="Line 90"/>
                <p:cNvSpPr>
                  <a:spLocks noChangeShapeType="1"/>
                </p:cNvSpPr>
                <p:nvPr/>
              </p:nvSpPr>
              <p:spPr bwMode="auto">
                <a:xfrm>
                  <a:off x="4691086" y="6601821"/>
                  <a:ext cx="4854481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12" name="object 62"/>
                <p:cNvSpPr/>
                <p:nvPr/>
              </p:nvSpPr>
              <p:spPr>
                <a:xfrm>
                  <a:off x="9549267" y="6389502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613" name="组合 612"/>
                <p:cNvGrpSpPr/>
                <p:nvPr/>
              </p:nvGrpSpPr>
              <p:grpSpPr>
                <a:xfrm>
                  <a:off x="9536162" y="6370978"/>
                  <a:ext cx="2425877" cy="231696"/>
                  <a:chOff x="3139420" y="4756960"/>
                  <a:chExt cx="2425877" cy="310101"/>
                </a:xfrm>
              </p:grpSpPr>
              <p:sp>
                <p:nvSpPr>
                  <p:cNvPr id="614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39493" y="4761217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615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3147315" y="4756960"/>
                    <a:ext cx="576917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616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39420" y="4772262"/>
                    <a:ext cx="0" cy="29479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617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748765" y="5063533"/>
                    <a:ext cx="18165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641" name="组合 640"/>
          <p:cNvGrpSpPr/>
          <p:nvPr/>
        </p:nvGrpSpPr>
        <p:grpSpPr>
          <a:xfrm>
            <a:off x="1696681" y="5135856"/>
            <a:ext cx="8990300" cy="384080"/>
            <a:chOff x="1034574" y="5262912"/>
            <a:chExt cx="10935938" cy="460974"/>
          </a:xfrm>
        </p:grpSpPr>
        <p:sp>
          <p:nvSpPr>
            <p:cNvPr id="642" name="Text Box 67"/>
            <p:cNvSpPr txBox="1">
              <a:spLocks noChangeArrowheads="1"/>
            </p:cNvSpPr>
            <p:nvPr/>
          </p:nvSpPr>
          <p:spPr bwMode="auto">
            <a:xfrm>
              <a:off x="1034574" y="5262912"/>
              <a:ext cx="607744" cy="46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3" name="Line 85"/>
            <p:cNvSpPr>
              <a:spLocks noChangeShapeType="1"/>
            </p:cNvSpPr>
            <p:nvPr/>
          </p:nvSpPr>
          <p:spPr bwMode="auto">
            <a:xfrm>
              <a:off x="1659894" y="5606198"/>
              <a:ext cx="1214655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44" name="object 62"/>
            <p:cNvSpPr/>
            <p:nvPr/>
          </p:nvSpPr>
          <p:spPr>
            <a:xfrm>
              <a:off x="2892362" y="538463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645" name="Line 87"/>
            <p:cNvSpPr>
              <a:spLocks noChangeShapeType="1"/>
            </p:cNvSpPr>
            <p:nvPr/>
          </p:nvSpPr>
          <p:spPr bwMode="auto">
            <a:xfrm flipV="1">
              <a:off x="2874549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46" name="Line 89"/>
            <p:cNvSpPr>
              <a:spLocks noChangeShapeType="1"/>
            </p:cNvSpPr>
            <p:nvPr/>
          </p:nvSpPr>
          <p:spPr bwMode="auto">
            <a:xfrm>
              <a:off x="3482293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rgbClr val="ED7D31"/>
                </a:solidFill>
              </a:endParaRPr>
            </a:p>
          </p:txBody>
        </p:sp>
        <p:sp>
          <p:nvSpPr>
            <p:cNvPr id="647" name="Line 90"/>
            <p:cNvSpPr>
              <a:spLocks noChangeShapeType="1"/>
            </p:cNvSpPr>
            <p:nvPr/>
          </p:nvSpPr>
          <p:spPr bwMode="auto">
            <a:xfrm>
              <a:off x="3480620" y="5606196"/>
              <a:ext cx="1806073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48" name="object 62"/>
            <p:cNvSpPr/>
            <p:nvPr/>
          </p:nvSpPr>
          <p:spPr>
            <a:xfrm>
              <a:off x="5319952" y="539288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649" name="组合 648"/>
            <p:cNvGrpSpPr/>
            <p:nvPr/>
          </p:nvGrpSpPr>
          <p:grpSpPr>
            <a:xfrm>
              <a:off x="5286691" y="5386779"/>
              <a:ext cx="1245433" cy="227669"/>
              <a:chOff x="2525497" y="4762352"/>
              <a:chExt cx="1245433" cy="304709"/>
            </a:xfrm>
          </p:grpSpPr>
          <p:sp>
            <p:nvSpPr>
              <p:cNvPr id="668" name="Line 87"/>
              <p:cNvSpPr>
                <a:spLocks noChangeShapeType="1"/>
              </p:cNvSpPr>
              <p:nvPr/>
            </p:nvSpPr>
            <p:spPr bwMode="auto">
              <a:xfrm flipV="1">
                <a:off x="2525497" y="4762352"/>
                <a:ext cx="0" cy="284892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9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70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71" name="Line 90"/>
              <p:cNvSpPr>
                <a:spLocks noChangeShapeType="1"/>
              </p:cNvSpPr>
              <p:nvPr/>
            </p:nvSpPr>
            <p:spPr bwMode="auto">
              <a:xfrm>
                <a:off x="3147013" y="5067059"/>
                <a:ext cx="62391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50" name="object 62"/>
            <p:cNvSpPr/>
            <p:nvPr/>
          </p:nvSpPr>
          <p:spPr>
            <a:xfrm>
              <a:off x="6549700" y="538590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651" name="组合 650"/>
            <p:cNvGrpSpPr/>
            <p:nvPr/>
          </p:nvGrpSpPr>
          <p:grpSpPr>
            <a:xfrm>
              <a:off x="6532125" y="5364460"/>
              <a:ext cx="4225408" cy="258980"/>
              <a:chOff x="1345851" y="4742400"/>
              <a:chExt cx="4225408" cy="346616"/>
            </a:xfrm>
          </p:grpSpPr>
          <p:sp>
            <p:nvSpPr>
              <p:cNvPr id="660" name="Line 87"/>
              <p:cNvSpPr>
                <a:spLocks noChangeShapeType="1"/>
              </p:cNvSpPr>
              <p:nvPr/>
            </p:nvSpPr>
            <p:spPr bwMode="auto">
              <a:xfrm flipV="1">
                <a:off x="1345851" y="4742400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1" name="Line 88"/>
              <p:cNvSpPr>
                <a:spLocks noChangeShapeType="1"/>
              </p:cNvSpPr>
              <p:nvPr/>
            </p:nvSpPr>
            <p:spPr bwMode="auto">
              <a:xfrm>
                <a:off x="1345852" y="4742400"/>
                <a:ext cx="58891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2" name="Line 89"/>
              <p:cNvSpPr>
                <a:spLocks noChangeShapeType="1"/>
              </p:cNvSpPr>
              <p:nvPr/>
            </p:nvSpPr>
            <p:spPr bwMode="auto">
              <a:xfrm>
                <a:off x="1935075" y="4756092"/>
                <a:ext cx="0" cy="304708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63" name="Line 90"/>
              <p:cNvSpPr>
                <a:spLocks noChangeShapeType="1"/>
              </p:cNvSpPr>
              <p:nvPr/>
            </p:nvSpPr>
            <p:spPr bwMode="auto">
              <a:xfrm>
                <a:off x="1937121" y="5067059"/>
                <a:ext cx="1217126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4" name="Line 87"/>
              <p:cNvSpPr>
                <a:spLocks noChangeShapeType="1"/>
              </p:cNvSpPr>
              <p:nvPr/>
            </p:nvSpPr>
            <p:spPr bwMode="auto">
              <a:xfrm flipV="1">
                <a:off x="3154247" y="4742400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5" name="Line 88"/>
              <p:cNvSpPr>
                <a:spLocks noChangeShapeType="1"/>
              </p:cNvSpPr>
              <p:nvPr/>
            </p:nvSpPr>
            <p:spPr bwMode="auto">
              <a:xfrm>
                <a:off x="3154248" y="4742400"/>
                <a:ext cx="58891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6" name="Line 89"/>
              <p:cNvSpPr>
                <a:spLocks noChangeShapeType="1"/>
              </p:cNvSpPr>
              <p:nvPr/>
            </p:nvSpPr>
            <p:spPr bwMode="auto">
              <a:xfrm>
                <a:off x="3743471" y="4756092"/>
                <a:ext cx="0" cy="304707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67" name="Line 90"/>
              <p:cNvSpPr>
                <a:spLocks noChangeShapeType="1"/>
              </p:cNvSpPr>
              <p:nvPr/>
            </p:nvSpPr>
            <p:spPr bwMode="auto">
              <a:xfrm>
                <a:off x="3760006" y="5089016"/>
                <a:ext cx="1811253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52" name="object 62"/>
            <p:cNvSpPr/>
            <p:nvPr/>
          </p:nvSpPr>
          <p:spPr>
            <a:xfrm>
              <a:off x="10761182" y="5387734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653" name="组合 652"/>
            <p:cNvGrpSpPr/>
            <p:nvPr/>
          </p:nvGrpSpPr>
          <p:grpSpPr>
            <a:xfrm>
              <a:off x="10750774" y="5359788"/>
              <a:ext cx="1219738" cy="239861"/>
              <a:chOff x="3139420" y="4746035"/>
              <a:chExt cx="1219738" cy="321026"/>
            </a:xfrm>
          </p:grpSpPr>
          <p:sp>
            <p:nvSpPr>
              <p:cNvPr id="656" name="Line 87"/>
              <p:cNvSpPr>
                <a:spLocks noChangeShapeType="1"/>
              </p:cNvSpPr>
              <p:nvPr/>
            </p:nvSpPr>
            <p:spPr bwMode="auto">
              <a:xfrm flipV="1">
                <a:off x="3759993" y="4746035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57" name="Line 88"/>
              <p:cNvSpPr>
                <a:spLocks noChangeShapeType="1"/>
              </p:cNvSpPr>
              <p:nvPr/>
            </p:nvSpPr>
            <p:spPr bwMode="auto">
              <a:xfrm>
                <a:off x="3158944" y="4752296"/>
                <a:ext cx="60104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58" name="Line 89"/>
              <p:cNvSpPr>
                <a:spLocks noChangeShapeType="1"/>
              </p:cNvSpPr>
              <p:nvPr/>
            </p:nvSpPr>
            <p:spPr bwMode="auto">
              <a:xfrm>
                <a:off x="3139420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59" name="Line 90"/>
              <p:cNvSpPr>
                <a:spLocks noChangeShapeType="1"/>
              </p:cNvSpPr>
              <p:nvPr/>
            </p:nvSpPr>
            <p:spPr bwMode="auto">
              <a:xfrm>
                <a:off x="3759992" y="5067059"/>
                <a:ext cx="599166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54" name="Line 88"/>
            <p:cNvSpPr>
              <a:spLocks noChangeShapeType="1"/>
            </p:cNvSpPr>
            <p:nvPr/>
          </p:nvSpPr>
          <p:spPr bwMode="auto">
            <a:xfrm>
              <a:off x="2874549" y="5378529"/>
              <a:ext cx="607744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55" name="object 62"/>
            <p:cNvSpPr/>
            <p:nvPr/>
          </p:nvSpPr>
          <p:spPr>
            <a:xfrm>
              <a:off x="8362514" y="5385485"/>
              <a:ext cx="551462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</p:grpSp>
      <p:grpSp>
        <p:nvGrpSpPr>
          <p:cNvPr id="672" name="组合 671"/>
          <p:cNvGrpSpPr/>
          <p:nvPr/>
        </p:nvGrpSpPr>
        <p:grpSpPr>
          <a:xfrm>
            <a:off x="1688893" y="4700243"/>
            <a:ext cx="8992630" cy="418262"/>
            <a:chOff x="1025100" y="4740088"/>
            <a:chExt cx="10938772" cy="502000"/>
          </a:xfrm>
        </p:grpSpPr>
        <p:sp>
          <p:nvSpPr>
            <p:cNvPr id="673" name="Text Box 66"/>
            <p:cNvSpPr txBox="1">
              <a:spLocks noChangeArrowheads="1"/>
            </p:cNvSpPr>
            <p:nvPr/>
          </p:nvSpPr>
          <p:spPr bwMode="auto">
            <a:xfrm>
              <a:off x="1025100" y="4781113"/>
              <a:ext cx="607744" cy="4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74" name="组合 673"/>
            <p:cNvGrpSpPr/>
            <p:nvPr/>
          </p:nvGrpSpPr>
          <p:grpSpPr>
            <a:xfrm>
              <a:off x="1659895" y="4740088"/>
              <a:ext cx="10303977" cy="426114"/>
              <a:chOff x="1659895" y="4740088"/>
              <a:chExt cx="10303977" cy="426114"/>
            </a:xfrm>
          </p:grpSpPr>
          <p:sp>
            <p:nvSpPr>
              <p:cNvPr id="675" name="object 62"/>
              <p:cNvSpPr/>
              <p:nvPr/>
            </p:nvSpPr>
            <p:spPr>
              <a:xfrm>
                <a:off x="7735258" y="4886970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6" name="Text Box 128"/>
              <p:cNvSpPr txBox="1">
                <a:spLocks noChangeArrowheads="1"/>
              </p:cNvSpPr>
              <p:nvPr/>
            </p:nvSpPr>
            <p:spPr bwMode="auto">
              <a:xfrm>
                <a:off x="3081270" y="4740088"/>
                <a:ext cx="1443182" cy="42611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dirty="0">
                    <a:solidFill>
                      <a:srgbClr val="ED7D31"/>
                    </a:solidFill>
                  </a:rPr>
                  <a:t>节拍电位</a:t>
                </a:r>
                <a:endParaRPr lang="zh-CN" altLang="el-GR" sz="1705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77" name="Line 85"/>
              <p:cNvSpPr>
                <a:spLocks noChangeShapeType="1"/>
              </p:cNvSpPr>
              <p:nvPr/>
            </p:nvSpPr>
            <p:spPr bwMode="auto">
              <a:xfrm>
                <a:off x="1659895" y="5108386"/>
                <a:ext cx="609420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8" name="object 62"/>
              <p:cNvSpPr/>
              <p:nvPr/>
            </p:nvSpPr>
            <p:spPr>
              <a:xfrm>
                <a:off x="2277092" y="487782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9" name="Line 87"/>
              <p:cNvSpPr>
                <a:spLocks noChangeShapeType="1"/>
              </p:cNvSpPr>
              <p:nvPr/>
            </p:nvSpPr>
            <p:spPr bwMode="auto">
              <a:xfrm flipV="1">
                <a:off x="2269315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0" name="Line 88"/>
              <p:cNvSpPr>
                <a:spLocks noChangeShapeType="1"/>
              </p:cNvSpPr>
              <p:nvPr/>
            </p:nvSpPr>
            <p:spPr bwMode="auto">
              <a:xfrm>
                <a:off x="2269315" y="4880718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1" name="Line 89"/>
              <p:cNvSpPr>
                <a:spLocks noChangeShapeType="1"/>
              </p:cNvSpPr>
              <p:nvPr/>
            </p:nvSpPr>
            <p:spPr bwMode="auto">
              <a:xfrm>
                <a:off x="2877059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2" name="Line 90"/>
              <p:cNvSpPr>
                <a:spLocks noChangeShapeType="1"/>
              </p:cNvSpPr>
              <p:nvPr/>
            </p:nvSpPr>
            <p:spPr bwMode="auto">
              <a:xfrm>
                <a:off x="2875386" y="5108386"/>
                <a:ext cx="181379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3" name="object 62"/>
              <p:cNvSpPr/>
              <p:nvPr/>
            </p:nvSpPr>
            <p:spPr>
              <a:xfrm>
                <a:off x="4704682" y="488607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84" name="组合 683"/>
              <p:cNvGrpSpPr/>
              <p:nvPr/>
            </p:nvGrpSpPr>
            <p:grpSpPr>
              <a:xfrm>
                <a:off x="4689181" y="4888968"/>
                <a:ext cx="1211780" cy="227669"/>
                <a:chOff x="2533221" y="4762352"/>
                <a:chExt cx="1211780" cy="304709"/>
              </a:xfrm>
            </p:grpSpPr>
            <p:sp>
              <p:nvSpPr>
                <p:cNvPr id="70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3221" y="4762352"/>
                  <a:ext cx="0" cy="293665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2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58978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3" name="Line 89"/>
                <p:cNvSpPr>
                  <a:spLocks noChangeShapeType="1"/>
                </p:cNvSpPr>
                <p:nvPr/>
              </p:nvSpPr>
              <p:spPr bwMode="auto">
                <a:xfrm>
                  <a:off x="314096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4" name="Line 90"/>
                <p:cNvSpPr>
                  <a:spLocks noChangeShapeType="1"/>
                </p:cNvSpPr>
                <p:nvPr/>
              </p:nvSpPr>
              <p:spPr bwMode="auto">
                <a:xfrm>
                  <a:off x="3147016" y="5067059"/>
                  <a:ext cx="59798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85" name="object 62"/>
              <p:cNvSpPr/>
              <p:nvPr/>
            </p:nvSpPr>
            <p:spPr>
              <a:xfrm>
                <a:off x="5925610" y="489994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86" name="组合 685"/>
              <p:cNvGrpSpPr/>
              <p:nvPr/>
            </p:nvGrpSpPr>
            <p:grpSpPr>
              <a:xfrm>
                <a:off x="5900959" y="4868401"/>
                <a:ext cx="4244580" cy="248223"/>
                <a:chOff x="1319919" y="4744759"/>
                <a:chExt cx="4244580" cy="332220"/>
              </a:xfrm>
            </p:grpSpPr>
            <p:sp>
              <p:nvSpPr>
                <p:cNvPr id="693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319919" y="4753096"/>
                  <a:ext cx="0" cy="314627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4" name="Line 88"/>
                <p:cNvSpPr>
                  <a:spLocks noChangeShapeType="1"/>
                </p:cNvSpPr>
                <p:nvPr/>
              </p:nvSpPr>
              <p:spPr bwMode="auto">
                <a:xfrm>
                  <a:off x="1343340" y="4744759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5" name="Line 89"/>
                <p:cNvSpPr>
                  <a:spLocks noChangeShapeType="1"/>
                </p:cNvSpPr>
                <p:nvPr/>
              </p:nvSpPr>
              <p:spPr bwMode="auto">
                <a:xfrm>
                  <a:off x="1951084" y="4767230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6" name="Line 90"/>
                <p:cNvSpPr>
                  <a:spLocks noChangeShapeType="1"/>
                </p:cNvSpPr>
                <p:nvPr/>
              </p:nvSpPr>
              <p:spPr bwMode="auto">
                <a:xfrm>
                  <a:off x="1951084" y="5076979"/>
                  <a:ext cx="119086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7" name="Line 89"/>
                <p:cNvSpPr>
                  <a:spLocks noChangeShapeType="1"/>
                </p:cNvSpPr>
                <p:nvPr/>
              </p:nvSpPr>
              <p:spPr bwMode="auto">
                <a:xfrm>
                  <a:off x="3761267" y="4766450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8" name="Line 88"/>
                <p:cNvSpPr>
                  <a:spLocks noChangeShapeType="1"/>
                </p:cNvSpPr>
                <p:nvPr/>
              </p:nvSpPr>
              <p:spPr bwMode="auto">
                <a:xfrm>
                  <a:off x="3151737" y="4744760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9" name="Line 89"/>
                <p:cNvSpPr>
                  <a:spLocks noChangeShapeType="1"/>
                </p:cNvSpPr>
                <p:nvPr/>
              </p:nvSpPr>
              <p:spPr bwMode="auto">
                <a:xfrm>
                  <a:off x="3152379" y="4772271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0" name="Line 90"/>
                <p:cNvSpPr>
                  <a:spLocks noChangeShapeType="1"/>
                </p:cNvSpPr>
                <p:nvPr/>
              </p:nvSpPr>
              <p:spPr bwMode="auto">
                <a:xfrm>
                  <a:off x="3769792" y="5076979"/>
                  <a:ext cx="1794707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87" name="object 62"/>
              <p:cNvSpPr/>
              <p:nvPr/>
            </p:nvSpPr>
            <p:spPr>
              <a:xfrm>
                <a:off x="10157022" y="4876980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88" name="组合 687"/>
              <p:cNvGrpSpPr/>
              <p:nvPr/>
            </p:nvGrpSpPr>
            <p:grpSpPr>
              <a:xfrm>
                <a:off x="10141408" y="4854859"/>
                <a:ext cx="1822464" cy="241238"/>
                <a:chOff x="3135288" y="4736538"/>
                <a:chExt cx="1822464" cy="322871"/>
              </a:xfrm>
            </p:grpSpPr>
            <p:sp>
              <p:nvSpPr>
                <p:cNvPr id="689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135288" y="4736538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0" name="Line 88"/>
                <p:cNvSpPr>
                  <a:spLocks noChangeShapeType="1"/>
                </p:cNvSpPr>
                <p:nvPr/>
              </p:nvSpPr>
              <p:spPr bwMode="auto">
                <a:xfrm>
                  <a:off x="3135288" y="4736538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1" name="Line 89"/>
                <p:cNvSpPr>
                  <a:spLocks noChangeShapeType="1"/>
                </p:cNvSpPr>
                <p:nvPr/>
              </p:nvSpPr>
              <p:spPr bwMode="auto">
                <a:xfrm>
                  <a:off x="3743032" y="4736538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2" name="Line 90"/>
                <p:cNvSpPr>
                  <a:spLocks noChangeShapeType="1"/>
                </p:cNvSpPr>
                <p:nvPr/>
              </p:nvSpPr>
              <p:spPr bwMode="auto">
                <a:xfrm>
                  <a:off x="3745618" y="5059409"/>
                  <a:ext cx="121213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705" name="组合 704"/>
          <p:cNvGrpSpPr/>
          <p:nvPr/>
        </p:nvGrpSpPr>
        <p:grpSpPr>
          <a:xfrm>
            <a:off x="2704596" y="2372870"/>
            <a:ext cx="7965893" cy="355035"/>
            <a:chOff x="2277091" y="1098790"/>
            <a:chExt cx="9689834" cy="426115"/>
          </a:xfrm>
        </p:grpSpPr>
        <p:sp>
          <p:nvSpPr>
            <p:cNvPr id="706" name="Line 70"/>
            <p:cNvSpPr>
              <a:spLocks noChangeShapeType="1"/>
            </p:cNvSpPr>
            <p:nvPr/>
          </p:nvSpPr>
          <p:spPr bwMode="auto">
            <a:xfrm>
              <a:off x="2277091" y="1502443"/>
              <a:ext cx="2409232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Text Box 71"/>
            <p:cNvSpPr txBox="1">
              <a:spLocks noChangeArrowheads="1"/>
            </p:cNvSpPr>
            <p:nvPr/>
          </p:nvSpPr>
          <p:spPr bwMode="auto">
            <a:xfrm>
              <a:off x="2807568" y="1098790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>
                  <a:solidFill>
                    <a:srgbClr val="00B050"/>
                  </a:solidFill>
                </a:rPr>
                <a:t>机器周期</a:t>
              </a:r>
              <a:endParaRPr lang="zh-CN" altLang="el-GR" sz="1705" dirty="0">
                <a:solidFill>
                  <a:srgbClr val="00B050"/>
                </a:solidFill>
              </a:endParaRPr>
            </a:p>
          </p:txBody>
        </p:sp>
        <p:sp>
          <p:nvSpPr>
            <p:cNvPr id="708" name="Line 124"/>
            <p:cNvSpPr>
              <a:spLocks noChangeShapeType="1"/>
            </p:cNvSpPr>
            <p:nvPr/>
          </p:nvSpPr>
          <p:spPr bwMode="auto">
            <a:xfrm>
              <a:off x="4708894" y="1502443"/>
              <a:ext cx="1217463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Text Box 71"/>
            <p:cNvSpPr txBox="1">
              <a:spLocks noChangeArrowheads="1"/>
            </p:cNvSpPr>
            <p:nvPr/>
          </p:nvSpPr>
          <p:spPr bwMode="auto">
            <a:xfrm>
              <a:off x="4596033" y="1098791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rgbClr val="7030A0"/>
                  </a:solidFill>
                </a:rPr>
                <a:t>机器周期</a:t>
              </a:r>
              <a:endParaRPr lang="zh-CN" altLang="el-GR" sz="1705" dirty="0">
                <a:solidFill>
                  <a:srgbClr val="7030A0"/>
                </a:solidFill>
              </a:endParaRPr>
            </a:p>
          </p:txBody>
        </p:sp>
        <p:sp>
          <p:nvSpPr>
            <p:cNvPr id="710" name="Line 124"/>
            <p:cNvSpPr>
              <a:spLocks noChangeShapeType="1"/>
            </p:cNvSpPr>
            <p:nvPr/>
          </p:nvSpPr>
          <p:spPr bwMode="auto">
            <a:xfrm>
              <a:off x="5921494" y="1494718"/>
              <a:ext cx="1823333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Text Box 71"/>
            <p:cNvSpPr txBox="1">
              <a:spLocks noChangeArrowheads="1"/>
            </p:cNvSpPr>
            <p:nvPr/>
          </p:nvSpPr>
          <p:spPr bwMode="auto">
            <a:xfrm>
              <a:off x="8307223" y="1098792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rgbClr val="00B050"/>
                  </a:solidFill>
                </a:rPr>
                <a:t>机器周期</a:t>
              </a:r>
              <a:endParaRPr lang="zh-CN" altLang="el-GR" sz="1705" dirty="0">
                <a:solidFill>
                  <a:srgbClr val="00B050"/>
                </a:solidFill>
              </a:endParaRPr>
            </a:p>
          </p:txBody>
        </p:sp>
        <p:sp>
          <p:nvSpPr>
            <p:cNvPr id="712" name="Line 124"/>
            <p:cNvSpPr>
              <a:spLocks noChangeShapeType="1"/>
            </p:cNvSpPr>
            <p:nvPr/>
          </p:nvSpPr>
          <p:spPr bwMode="auto">
            <a:xfrm>
              <a:off x="7753947" y="1495557"/>
              <a:ext cx="2325197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Text Box 71"/>
            <p:cNvSpPr txBox="1">
              <a:spLocks noChangeArrowheads="1"/>
            </p:cNvSpPr>
            <p:nvPr/>
          </p:nvSpPr>
          <p:spPr bwMode="auto">
            <a:xfrm>
              <a:off x="6118028" y="1098792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714" name="Line 124"/>
            <p:cNvSpPr>
              <a:spLocks noChangeShapeType="1"/>
            </p:cNvSpPr>
            <p:nvPr/>
          </p:nvSpPr>
          <p:spPr bwMode="auto">
            <a:xfrm>
              <a:off x="10173497" y="1494717"/>
              <a:ext cx="1793428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5" name="Text Box 71"/>
            <p:cNvSpPr txBox="1">
              <a:spLocks noChangeArrowheads="1"/>
            </p:cNvSpPr>
            <p:nvPr/>
          </p:nvSpPr>
          <p:spPr bwMode="auto">
            <a:xfrm>
              <a:off x="10333697" y="1098790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accent5"/>
                  </a:solidFill>
                </a:rPr>
                <a:t>机器周期</a:t>
              </a:r>
              <a:endParaRPr lang="zh-CN" altLang="el-GR" sz="1705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6" name="组合 715"/>
          <p:cNvGrpSpPr/>
          <p:nvPr/>
        </p:nvGrpSpPr>
        <p:grpSpPr>
          <a:xfrm>
            <a:off x="1395519" y="3887944"/>
            <a:ext cx="9278367" cy="510664"/>
            <a:chOff x="1362861" y="3202152"/>
            <a:chExt cx="9278367" cy="510664"/>
          </a:xfrm>
        </p:grpSpPr>
        <p:grpSp>
          <p:nvGrpSpPr>
            <p:cNvPr id="717" name="组合 716"/>
            <p:cNvGrpSpPr/>
            <p:nvPr/>
          </p:nvGrpSpPr>
          <p:grpSpPr>
            <a:xfrm>
              <a:off x="1362861" y="3202152"/>
              <a:ext cx="9278367" cy="365138"/>
              <a:chOff x="685137" y="3182158"/>
              <a:chExt cx="11286346" cy="438240"/>
            </a:xfrm>
          </p:grpSpPr>
          <p:sp>
            <p:nvSpPr>
              <p:cNvPr id="719" name="Text Box 84"/>
              <p:cNvSpPr txBox="1">
                <a:spLocks noChangeArrowheads="1"/>
              </p:cNvSpPr>
              <p:nvPr/>
            </p:nvSpPr>
            <p:spPr bwMode="auto">
              <a:xfrm>
                <a:off x="685137" y="3194285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>
                    <a:solidFill>
                      <a:srgbClr val="7030A0"/>
                    </a:solidFill>
                  </a:rPr>
                  <a:t>计算</a:t>
                </a:r>
                <a:endParaRPr lang="zh-CN" altLang="el-GR" sz="1705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20" name="Line 85"/>
              <p:cNvSpPr>
                <a:spLocks noChangeShapeType="1"/>
              </p:cNvSpPr>
              <p:nvPr/>
            </p:nvSpPr>
            <p:spPr bwMode="auto">
              <a:xfrm>
                <a:off x="1659891" y="3411837"/>
                <a:ext cx="3025579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21" name="object 62"/>
              <p:cNvSpPr/>
              <p:nvPr/>
            </p:nvSpPr>
            <p:spPr>
              <a:xfrm>
                <a:off x="4698831" y="3193590"/>
                <a:ext cx="1197940" cy="21489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22" name="Line 87"/>
              <p:cNvSpPr>
                <a:spLocks noChangeShapeType="1"/>
              </p:cNvSpPr>
              <p:nvPr/>
            </p:nvSpPr>
            <p:spPr bwMode="auto">
              <a:xfrm flipV="1">
                <a:off x="4691086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23" name="Line 88"/>
              <p:cNvSpPr>
                <a:spLocks noChangeShapeType="1"/>
              </p:cNvSpPr>
              <p:nvPr/>
            </p:nvSpPr>
            <p:spPr bwMode="auto">
              <a:xfrm>
                <a:off x="4691086" y="3184168"/>
                <a:ext cx="1205685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24" name="Line 89"/>
              <p:cNvSpPr>
                <a:spLocks noChangeShapeType="1"/>
              </p:cNvSpPr>
              <p:nvPr/>
            </p:nvSpPr>
            <p:spPr bwMode="auto">
              <a:xfrm>
                <a:off x="5912687" y="318215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C00000"/>
                  </a:solidFill>
                </a:endParaRPr>
              </a:p>
            </p:txBody>
          </p:sp>
          <p:sp>
            <p:nvSpPr>
              <p:cNvPr id="725" name="Line 90"/>
              <p:cNvSpPr>
                <a:spLocks noChangeShapeType="1"/>
              </p:cNvSpPr>
              <p:nvPr/>
            </p:nvSpPr>
            <p:spPr bwMode="auto">
              <a:xfrm>
                <a:off x="5941281" y="3411837"/>
                <a:ext cx="6030202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18" name="Text Box 127"/>
            <p:cNvSpPr txBox="1">
              <a:spLocks noChangeArrowheads="1"/>
            </p:cNvSpPr>
            <p:nvPr/>
          </p:nvSpPr>
          <p:spPr bwMode="auto">
            <a:xfrm>
              <a:off x="4492592" y="3357782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</a:t>
              </a:r>
              <a:endParaRPr lang="zh-CN" altLang="el-GR" sz="1705" b="1" kern="0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6" name="组合 725"/>
          <p:cNvGrpSpPr/>
          <p:nvPr/>
        </p:nvGrpSpPr>
        <p:grpSpPr>
          <a:xfrm>
            <a:off x="2718139" y="2005134"/>
            <a:ext cx="4472881" cy="355034"/>
            <a:chOff x="-153397" y="1048310"/>
            <a:chExt cx="12561295" cy="374450"/>
          </a:xfrm>
        </p:grpSpPr>
        <p:sp>
          <p:nvSpPr>
            <p:cNvPr id="727" name="Line 124"/>
            <p:cNvSpPr>
              <a:spLocks noChangeShapeType="1"/>
            </p:cNvSpPr>
            <p:nvPr/>
          </p:nvSpPr>
          <p:spPr bwMode="auto">
            <a:xfrm>
              <a:off x="-153397" y="1232316"/>
              <a:ext cx="4641776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Line 124"/>
            <p:cNvSpPr>
              <a:spLocks noChangeShapeType="1"/>
            </p:cNvSpPr>
            <p:nvPr/>
          </p:nvSpPr>
          <p:spPr bwMode="auto">
            <a:xfrm>
              <a:off x="7528961" y="1232316"/>
              <a:ext cx="4878937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Text Box 71"/>
            <p:cNvSpPr txBox="1">
              <a:spLocks noChangeArrowheads="1"/>
            </p:cNvSpPr>
            <p:nvPr/>
          </p:nvSpPr>
          <p:spPr bwMode="auto">
            <a:xfrm>
              <a:off x="4556192" y="1048310"/>
              <a:ext cx="3034416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指令周期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0" name="组合 729"/>
          <p:cNvGrpSpPr/>
          <p:nvPr/>
        </p:nvGrpSpPr>
        <p:grpSpPr>
          <a:xfrm>
            <a:off x="1384094" y="4326801"/>
            <a:ext cx="9341073" cy="539668"/>
            <a:chOff x="1351436" y="3641009"/>
            <a:chExt cx="9341073" cy="539668"/>
          </a:xfrm>
        </p:grpSpPr>
        <p:grpSp>
          <p:nvGrpSpPr>
            <p:cNvPr id="731" name="组合 730"/>
            <p:cNvGrpSpPr/>
            <p:nvPr/>
          </p:nvGrpSpPr>
          <p:grpSpPr>
            <a:xfrm>
              <a:off x="1351436" y="3641009"/>
              <a:ext cx="9311719" cy="358831"/>
              <a:chOff x="-1752991" y="3175023"/>
              <a:chExt cx="11326916" cy="430670"/>
            </a:xfrm>
          </p:grpSpPr>
          <p:sp>
            <p:nvSpPr>
              <p:cNvPr id="734" name="Text Box 84"/>
              <p:cNvSpPr txBox="1">
                <a:spLocks noChangeArrowheads="1"/>
              </p:cNvSpPr>
              <p:nvPr/>
            </p:nvSpPr>
            <p:spPr bwMode="auto">
              <a:xfrm>
                <a:off x="-1752991" y="3179580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 dirty="0">
                    <a:solidFill>
                      <a:srgbClr val="0066FF"/>
                    </a:solidFill>
                    <a:latin typeface="+mn-ea"/>
                    <a:ea typeface="+mn-ea"/>
                  </a:rPr>
                  <a:t>执行</a:t>
                </a:r>
                <a:endParaRPr lang="zh-CN" altLang="el-GR" sz="1705" b="1" dirty="0">
                  <a:solidFill>
                    <a:srgbClr val="0066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-765011" y="3411837"/>
                <a:ext cx="4265055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6" name="object 62"/>
              <p:cNvSpPr/>
              <p:nvPr/>
            </p:nvSpPr>
            <p:spPr>
              <a:xfrm>
                <a:off x="3480806" y="3178260"/>
                <a:ext cx="1847475" cy="235111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66FF"/>
                </a:fgClr>
                <a:bgClr>
                  <a:schemeClr val="bg1"/>
                </a:bgClr>
              </a:pattFill>
              <a:ln>
                <a:solidFill>
                  <a:srgbClr val="0066FF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Line 87"/>
              <p:cNvSpPr>
                <a:spLocks noChangeShapeType="1"/>
              </p:cNvSpPr>
              <p:nvPr/>
            </p:nvSpPr>
            <p:spPr bwMode="auto">
              <a:xfrm flipV="1">
                <a:off x="348610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8" name="Line 88"/>
              <p:cNvSpPr>
                <a:spLocks noChangeShapeType="1"/>
              </p:cNvSpPr>
              <p:nvPr/>
            </p:nvSpPr>
            <p:spPr bwMode="auto">
              <a:xfrm>
                <a:off x="3497691" y="3184168"/>
                <a:ext cx="1817970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9" name="Line 89"/>
              <p:cNvSpPr>
                <a:spLocks noChangeShapeType="1"/>
              </p:cNvSpPr>
              <p:nvPr/>
            </p:nvSpPr>
            <p:spPr bwMode="auto">
              <a:xfrm>
                <a:off x="5330143" y="3184169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0" name="Line 90"/>
              <p:cNvSpPr>
                <a:spLocks noChangeShapeType="1"/>
              </p:cNvSpPr>
              <p:nvPr/>
            </p:nvSpPr>
            <p:spPr bwMode="auto">
              <a:xfrm>
                <a:off x="5337702" y="3418392"/>
                <a:ext cx="2392706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1" name="Line 88"/>
              <p:cNvSpPr>
                <a:spLocks noChangeShapeType="1"/>
              </p:cNvSpPr>
              <p:nvPr/>
            </p:nvSpPr>
            <p:spPr bwMode="auto">
              <a:xfrm>
                <a:off x="7744971" y="3178260"/>
                <a:ext cx="1817970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2" name="Line 89"/>
              <p:cNvSpPr>
                <a:spLocks noChangeShapeType="1"/>
              </p:cNvSpPr>
              <p:nvPr/>
            </p:nvSpPr>
            <p:spPr bwMode="auto">
              <a:xfrm>
                <a:off x="7738212" y="3175023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3" name="object 62"/>
              <p:cNvSpPr/>
              <p:nvPr/>
            </p:nvSpPr>
            <p:spPr>
              <a:xfrm>
                <a:off x="7745807" y="3188653"/>
                <a:ext cx="1828118" cy="235111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66FF"/>
                </a:fgClr>
                <a:bgClr>
                  <a:schemeClr val="bg1"/>
                </a:bgClr>
              </a:pattFill>
              <a:ln>
                <a:solidFill>
                  <a:srgbClr val="0066FF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32" name="Text Box 127"/>
            <p:cNvSpPr txBox="1">
              <a:spLocks noChangeArrowheads="1"/>
            </p:cNvSpPr>
            <p:nvPr/>
          </p:nvSpPr>
          <p:spPr bwMode="auto">
            <a:xfrm>
              <a:off x="5661148" y="3813227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66FF"/>
                  </a:solidFill>
                  <a:latin typeface="+mn-ea"/>
                  <a:ea typeface="+mn-ea"/>
                </a:rPr>
                <a:t>M</a:t>
              </a:r>
              <a:r>
                <a:rPr lang="en-US" altLang="zh-CN" sz="1705" b="1" kern="0" baseline="-25000" dirty="0">
                  <a:solidFill>
                    <a:srgbClr val="0066FF"/>
                  </a:solidFill>
                  <a:latin typeface="+mn-ea"/>
                  <a:ea typeface="+mn-ea"/>
                </a:rPr>
                <a:t>EX</a:t>
              </a:r>
              <a:endParaRPr lang="zh-CN" altLang="el-GR" sz="1705" b="1" kern="0" baseline="-25000" dirty="0">
                <a:solidFill>
                  <a:srgbClr val="0066FF"/>
                </a:solidFill>
                <a:latin typeface="+mn-ea"/>
                <a:ea typeface="+mn-ea"/>
              </a:endParaRPr>
            </a:p>
          </p:txBody>
        </p:sp>
        <p:sp>
          <p:nvSpPr>
            <p:cNvPr id="733" name="Text Box 127"/>
            <p:cNvSpPr txBox="1">
              <a:spLocks noChangeArrowheads="1"/>
            </p:cNvSpPr>
            <p:nvPr/>
          </p:nvSpPr>
          <p:spPr bwMode="auto">
            <a:xfrm>
              <a:off x="9131717" y="3825643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66FF"/>
                  </a:solidFill>
                  <a:latin typeface="+mn-ea"/>
                  <a:ea typeface="+mn-ea"/>
                </a:rPr>
                <a:t>M</a:t>
              </a:r>
              <a:r>
                <a:rPr lang="en-US" altLang="zh-CN" sz="1705" b="1" kern="0" baseline="-25000" dirty="0">
                  <a:solidFill>
                    <a:srgbClr val="0066FF"/>
                  </a:solidFill>
                  <a:latin typeface="+mn-ea"/>
                  <a:ea typeface="+mn-ea"/>
                </a:rPr>
                <a:t>EX</a:t>
              </a:r>
              <a:endParaRPr lang="zh-CN" altLang="el-GR" sz="1705" b="1" kern="0" baseline="-25000" dirty="0">
                <a:solidFill>
                  <a:srgbClr val="0066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1384094" y="3346671"/>
            <a:ext cx="9296570" cy="640798"/>
            <a:chOff x="1351436" y="2660879"/>
            <a:chExt cx="9296570" cy="640798"/>
          </a:xfrm>
        </p:grpSpPr>
        <p:sp>
          <p:nvSpPr>
            <p:cNvPr id="745" name="Text Box 127"/>
            <p:cNvSpPr txBox="1">
              <a:spLocks noChangeArrowheads="1"/>
            </p:cNvSpPr>
            <p:nvPr/>
          </p:nvSpPr>
          <p:spPr bwMode="auto">
            <a:xfrm>
              <a:off x="7438492" y="2946643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endParaRPr lang="zh-CN" altLang="el-GR" sz="1705" b="1" kern="0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6" name="组合 745"/>
            <p:cNvGrpSpPr/>
            <p:nvPr/>
          </p:nvGrpSpPr>
          <p:grpSpPr>
            <a:xfrm>
              <a:off x="1351436" y="2660879"/>
              <a:ext cx="9296570" cy="626974"/>
              <a:chOff x="1351436" y="2660879"/>
              <a:chExt cx="9296570" cy="626974"/>
            </a:xfrm>
          </p:grpSpPr>
          <p:grpSp>
            <p:nvGrpSpPr>
              <p:cNvPr id="747" name="组合 746"/>
              <p:cNvGrpSpPr/>
              <p:nvPr/>
            </p:nvGrpSpPr>
            <p:grpSpPr>
              <a:xfrm>
                <a:off x="1351436" y="2755175"/>
                <a:ext cx="9296570" cy="355033"/>
                <a:chOff x="485510" y="2562671"/>
                <a:chExt cx="9804977" cy="374450"/>
              </a:xfrm>
            </p:grpSpPr>
            <p:grpSp>
              <p:nvGrpSpPr>
                <p:cNvPr id="750" name="组合 749"/>
                <p:cNvGrpSpPr/>
                <p:nvPr/>
              </p:nvGrpSpPr>
              <p:grpSpPr>
                <a:xfrm>
                  <a:off x="6619483" y="2594811"/>
                  <a:ext cx="2088865" cy="203486"/>
                  <a:chOff x="7753294" y="3692853"/>
                  <a:chExt cx="2409175" cy="231561"/>
                </a:xfrm>
              </p:grpSpPr>
              <p:sp>
                <p:nvSpPr>
                  <p:cNvPr id="761" name="object 62"/>
                  <p:cNvSpPr/>
                  <p:nvPr/>
                </p:nvSpPr>
                <p:spPr>
                  <a:xfrm>
                    <a:off x="7764883" y="3704563"/>
                    <a:ext cx="2388919" cy="2198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62" name="Line 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753294" y="3692853"/>
                    <a:ext cx="2409175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63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7753945" y="3704564"/>
                    <a:ext cx="0" cy="20656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</p:grpSp>
            <p:grpSp>
              <p:nvGrpSpPr>
                <p:cNvPr id="751" name="组合 750"/>
                <p:cNvGrpSpPr/>
                <p:nvPr/>
              </p:nvGrpSpPr>
              <p:grpSpPr>
                <a:xfrm>
                  <a:off x="485510" y="2562671"/>
                  <a:ext cx="9804977" cy="374450"/>
                  <a:chOff x="685137" y="2657124"/>
                  <a:chExt cx="11308489" cy="426113"/>
                </a:xfrm>
              </p:grpSpPr>
              <p:sp>
                <p:nvSpPr>
                  <p:cNvPr id="752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137" y="2657124"/>
                    <a:ext cx="1140148" cy="426113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 algn="ctr" defTabSz="964565" eaLnBrk="1" fontAlgn="auto" hangingPunct="1">
                      <a:spcBef>
                        <a:spcPct val="50000"/>
                      </a:spcBef>
                      <a:spcAft>
                        <a:spcPts val="0"/>
                      </a:spcAft>
                      <a:defRPr sz="2110" ker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  <a:lvl2pPr marL="742950" indent="-28575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3pPr>
                    <a:lvl4pPr marL="16002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4pPr>
                    <a:lvl5pPr marL="20574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9pPr>
                  </a:lstStyle>
                  <a:p>
                    <a:r>
                      <a:rPr lang="zh-CN" altLang="en-US" sz="1705" b="1" dirty="0">
                        <a:solidFill>
                          <a:srgbClr val="00B050"/>
                        </a:solidFill>
                      </a:rPr>
                      <a:t>取指</a:t>
                    </a:r>
                    <a:endParaRPr lang="zh-CN" altLang="el-GR" sz="1705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1659892" y="2914025"/>
                    <a:ext cx="609420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4" name="object 62"/>
                  <p:cNvSpPr/>
                  <p:nvPr/>
                </p:nvSpPr>
                <p:spPr>
                  <a:xfrm>
                    <a:off x="2285485" y="2698792"/>
                    <a:ext cx="2422554" cy="230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5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89766" y="2686355"/>
                    <a:ext cx="0" cy="22766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6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295628" y="2686358"/>
                    <a:ext cx="238984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7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720130" y="2686355"/>
                    <a:ext cx="0" cy="227668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8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4723216" y="2914023"/>
                    <a:ext cx="304319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9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170397" y="2698790"/>
                    <a:ext cx="0" cy="203885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60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10193570" y="2906490"/>
                    <a:ext cx="1800056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</p:grpSp>
          </p:grpSp>
          <p:sp>
            <p:nvSpPr>
              <p:cNvPr id="748" name="Text Box 128"/>
              <p:cNvSpPr txBox="1">
                <a:spLocks noChangeArrowheads="1"/>
              </p:cNvSpPr>
              <p:nvPr/>
            </p:nvSpPr>
            <p:spPr bwMode="auto">
              <a:xfrm>
                <a:off x="5059035" y="2660879"/>
                <a:ext cx="1186422" cy="35503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>
                    <a:solidFill>
                      <a:srgbClr val="00B050"/>
                    </a:solidFill>
                  </a:rPr>
                  <a:t>周期电位</a:t>
                </a:r>
                <a:endParaRPr lang="zh-CN" altLang="el-GR" sz="1705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49" name="Text Box 127"/>
              <p:cNvSpPr txBox="1">
                <a:spLocks noChangeArrowheads="1"/>
              </p:cNvSpPr>
              <p:nvPr/>
            </p:nvSpPr>
            <p:spPr bwMode="auto">
              <a:xfrm>
                <a:off x="2893533" y="2932819"/>
                <a:ext cx="1560792" cy="35503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705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1705" b="1" kern="0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endParaRPr lang="zh-CN" altLang="el-GR" sz="1705" b="1" kern="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33931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7583" y="138692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62841" y="1943243"/>
            <a:ext cx="3235960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异步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870861" y="2684509"/>
            <a:ext cx="4918443" cy="3488146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770798" y="2872448"/>
            <a:ext cx="958474" cy="1303779"/>
            <a:chOff x="5224112" y="2778803"/>
            <a:chExt cx="1010890" cy="1375089"/>
          </a:xfrm>
        </p:grpSpPr>
        <p:sp>
          <p:nvSpPr>
            <p:cNvPr id="80" name="Line 13"/>
            <p:cNvSpPr>
              <a:spLocks noChangeShapeType="1"/>
            </p:cNvSpPr>
            <p:nvPr/>
          </p:nvSpPr>
          <p:spPr bwMode="auto">
            <a:xfrm rot="5400000" flipV="1">
              <a:off x="5469024" y="2744450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Line 14"/>
            <p:cNvSpPr>
              <a:spLocks noChangeShapeType="1"/>
            </p:cNvSpPr>
            <p:nvPr/>
          </p:nvSpPr>
          <p:spPr bwMode="auto">
            <a:xfrm rot="5400000" flipV="1">
              <a:off x="5451807" y="2937529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Line 20"/>
            <p:cNvSpPr>
              <a:spLocks noChangeShapeType="1"/>
            </p:cNvSpPr>
            <p:nvPr/>
          </p:nvSpPr>
          <p:spPr bwMode="auto">
            <a:xfrm rot="5400000" flipV="1">
              <a:off x="5451807" y="3130608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Line 21"/>
            <p:cNvSpPr>
              <a:spLocks noChangeShapeType="1"/>
            </p:cNvSpPr>
            <p:nvPr/>
          </p:nvSpPr>
          <p:spPr bwMode="auto">
            <a:xfrm rot="5400000" flipV="1">
              <a:off x="5451807" y="333516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Line 22"/>
            <p:cNvSpPr>
              <a:spLocks noChangeShapeType="1"/>
            </p:cNvSpPr>
            <p:nvPr/>
          </p:nvSpPr>
          <p:spPr bwMode="auto">
            <a:xfrm rot="5400000" flipV="1">
              <a:off x="5451808" y="353972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Line 23"/>
            <p:cNvSpPr>
              <a:spLocks noChangeShapeType="1"/>
            </p:cNvSpPr>
            <p:nvPr/>
          </p:nvSpPr>
          <p:spPr bwMode="auto">
            <a:xfrm rot="5400000" flipV="1">
              <a:off x="5451808" y="3709846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63"/>
            <p:cNvSpPr>
              <a:spLocks noChangeArrowheads="1"/>
            </p:cNvSpPr>
            <p:nvPr/>
          </p:nvSpPr>
          <p:spPr bwMode="auto">
            <a:xfrm>
              <a:off x="5639829" y="2778803"/>
              <a:ext cx="575165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 err="1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 err="1">
                  <a:solidFill>
                    <a:schemeClr val="accent5"/>
                  </a:solidFill>
                  <a:latin typeface="+mn-ea"/>
                </a:rPr>
                <a:t>cal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87" name="Rectangle 64"/>
            <p:cNvSpPr>
              <a:spLocks noChangeArrowheads="1"/>
            </p:cNvSpPr>
            <p:nvPr/>
          </p:nvSpPr>
          <p:spPr bwMode="auto">
            <a:xfrm>
              <a:off x="5690618" y="3276608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T1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5676744" y="3003108"/>
              <a:ext cx="558258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accent5"/>
                  </a:solidFill>
                  <a:latin typeface="+mn-ea"/>
                </a:rPr>
                <a:t>EX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5668136" y="3796956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T4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93" name="Rectangle 3"/>
          <p:cNvSpPr>
            <a:spLocks noChangeArrowheads="1"/>
          </p:cNvSpPr>
          <p:nvPr/>
        </p:nvSpPr>
        <p:spPr bwMode="auto">
          <a:xfrm>
            <a:off x="3304250" y="2772929"/>
            <a:ext cx="1472522" cy="1358992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时序发生器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218390" y="4148306"/>
            <a:ext cx="1003856" cy="792000"/>
            <a:chOff x="1477435" y="4124412"/>
            <a:chExt cx="1058754" cy="835312"/>
          </a:xfrm>
        </p:grpSpPr>
        <p:grpSp>
          <p:nvGrpSpPr>
            <p:cNvPr id="95" name="组合 94"/>
            <p:cNvGrpSpPr/>
            <p:nvPr/>
          </p:nvGrpSpPr>
          <p:grpSpPr>
            <a:xfrm>
              <a:off x="1627086" y="4124412"/>
              <a:ext cx="909103" cy="835312"/>
              <a:chOff x="5997326" y="4609422"/>
              <a:chExt cx="909103" cy="507526"/>
            </a:xfrm>
          </p:grpSpPr>
          <p:sp>
            <p:nvSpPr>
              <p:cNvPr id="97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Line 38"/>
              <p:cNvSpPr>
                <a:spLocks noChangeShapeType="1"/>
              </p:cNvSpPr>
              <p:nvPr/>
            </p:nvSpPr>
            <p:spPr bwMode="auto">
              <a:xfrm flipV="1">
                <a:off x="6456847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6" name="Rectangle 9"/>
            <p:cNvSpPr>
              <a:spLocks noChangeArrowheads="1"/>
            </p:cNvSpPr>
            <p:nvPr/>
          </p:nvSpPr>
          <p:spPr bwMode="auto">
            <a:xfrm>
              <a:off x="1477435" y="4591617"/>
              <a:ext cx="738669" cy="3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rgbClr val="C00000"/>
                  </a:solidFill>
                  <a:latin typeface="+mn-ea"/>
                </a:rPr>
                <a:t>现态</a:t>
              </a:r>
              <a:endParaRPr lang="en-US" altLang="zh-CN" sz="1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100" name="Rectangle 3"/>
          <p:cNvSpPr>
            <a:spLocks noChangeArrowheads="1"/>
          </p:cNvSpPr>
          <p:nvPr/>
        </p:nvSpPr>
        <p:spPr bwMode="auto">
          <a:xfrm>
            <a:off x="1177157" y="2874749"/>
            <a:ext cx="1314275" cy="1262548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35000"/>
              </a:lnSpc>
            </a:pPr>
            <a:r>
              <a:rPr lang="en-US" altLang="zh-CN" sz="1895" kern="0" dirty="0">
                <a:latin typeface="+mn-ea"/>
                <a:cs typeface="Segoe UI Black" panose="020B0A02040204020203" pitchFamily="34" charset="0"/>
              </a:rPr>
              <a:t>FSM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状态机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62351" y="4953706"/>
            <a:ext cx="1754384" cy="603119"/>
            <a:chOff x="996459" y="4985340"/>
            <a:chExt cx="1850338" cy="636102"/>
          </a:xfrm>
        </p:grpSpPr>
        <p:sp>
          <p:nvSpPr>
            <p:cNvPr id="102" name="Rectangle 5"/>
            <p:cNvSpPr>
              <a:spLocks noChangeArrowheads="1"/>
            </p:cNvSpPr>
            <p:nvPr/>
          </p:nvSpPr>
          <p:spPr bwMode="auto">
            <a:xfrm>
              <a:off x="1252099" y="4985340"/>
              <a:ext cx="1594698" cy="636102"/>
            </a:xfrm>
            <a:prstGeom prst="rect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/>
              <a:r>
                <a:rPr lang="zh-CN" altLang="en-US" sz="1705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状态寄存器</a:t>
              </a:r>
              <a:endPara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3" name="直接箭头连接符 102"/>
            <p:cNvCxnSpPr/>
            <p:nvPr/>
          </p:nvCxnSpPr>
          <p:spPr>
            <a:xfrm>
              <a:off x="996459" y="5335262"/>
              <a:ext cx="2657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等腰三角形 103"/>
            <p:cNvSpPr/>
            <p:nvPr/>
          </p:nvSpPr>
          <p:spPr>
            <a:xfrm rot="5400000">
              <a:off x="1219762" y="5227963"/>
              <a:ext cx="246529" cy="181855"/>
            </a:xfrm>
            <a:prstGeom prst="triangle">
              <a:avLst>
                <a:gd name="adj" fmla="val 50001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sz="1705" b="1" ker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360281" y="4148299"/>
            <a:ext cx="3774346" cy="730300"/>
            <a:chOff x="1627086" y="4124407"/>
            <a:chExt cx="3980756" cy="770239"/>
          </a:xfrm>
        </p:grpSpPr>
        <p:sp>
          <p:nvSpPr>
            <p:cNvPr id="106" name="Rectangle 9"/>
            <p:cNvSpPr>
              <a:spLocks noChangeArrowheads="1"/>
            </p:cNvSpPr>
            <p:nvPr/>
          </p:nvSpPr>
          <p:spPr bwMode="auto">
            <a:xfrm>
              <a:off x="4869173" y="4537712"/>
              <a:ext cx="738669" cy="35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现态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1627086" y="4388511"/>
              <a:ext cx="2375008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/>
            <p:cNvGrpSpPr/>
            <p:nvPr/>
          </p:nvGrpSpPr>
          <p:grpSpPr>
            <a:xfrm>
              <a:off x="4019929" y="4124407"/>
              <a:ext cx="912029" cy="617077"/>
              <a:chOff x="5997326" y="4592589"/>
              <a:chExt cx="909103" cy="615098"/>
            </a:xfrm>
          </p:grpSpPr>
          <p:sp>
            <p:nvSpPr>
              <p:cNvPr id="111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1"/>
                <a:ext cx="0" cy="246420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598266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Line 38"/>
              <p:cNvSpPr>
                <a:spLocks noChangeShapeType="1"/>
              </p:cNvSpPr>
              <p:nvPr/>
            </p:nvSpPr>
            <p:spPr bwMode="auto">
              <a:xfrm flipV="1">
                <a:off x="6461063" y="4592589"/>
                <a:ext cx="0" cy="426645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9" name="直接连接符 108"/>
            <p:cNvCxnSpPr/>
            <p:nvPr/>
          </p:nvCxnSpPr>
          <p:spPr>
            <a:xfrm>
              <a:off x="2086607" y="4552429"/>
              <a:ext cx="2398552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2533112" y="4741488"/>
              <a:ext cx="238329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1357363" y="5766359"/>
            <a:ext cx="1769552" cy="265643"/>
            <a:chOff x="1474333" y="5828345"/>
            <a:chExt cx="2218724" cy="27919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2558905" y="5828345"/>
              <a:ext cx="568369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2026219" y="5988541"/>
              <a:ext cx="1381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474333" y="6107535"/>
              <a:ext cx="2218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26929" y="3239763"/>
            <a:ext cx="700366" cy="2771118"/>
            <a:chOff x="2752073" y="3166184"/>
            <a:chExt cx="738669" cy="2922662"/>
          </a:xfrm>
        </p:grpSpPr>
        <p:grpSp>
          <p:nvGrpSpPr>
            <p:cNvPr id="119" name="组合 118"/>
            <p:cNvGrpSpPr/>
            <p:nvPr/>
          </p:nvGrpSpPr>
          <p:grpSpPr>
            <a:xfrm>
              <a:off x="2847414" y="3878951"/>
              <a:ext cx="167621" cy="1936405"/>
              <a:chOff x="7217654" y="4363960"/>
              <a:chExt cx="167621" cy="1936405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7217654" y="4363960"/>
                <a:ext cx="162113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385275" y="4363960"/>
                <a:ext cx="0" cy="1936405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/>
            <p:cNvGrpSpPr/>
            <p:nvPr/>
          </p:nvGrpSpPr>
          <p:grpSpPr>
            <a:xfrm>
              <a:off x="2752073" y="3166184"/>
              <a:ext cx="738669" cy="2922662"/>
              <a:chOff x="2752073" y="3166184"/>
              <a:chExt cx="738669" cy="2922662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2848543" y="3743029"/>
                <a:ext cx="407301" cy="2227054"/>
                <a:chOff x="7200344" y="4349096"/>
                <a:chExt cx="225882" cy="2227054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>
                  <a:off x="7200344" y="4349096"/>
                  <a:ext cx="225882" cy="0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>
                <a:xfrm>
                  <a:off x="7426226" y="4373963"/>
                  <a:ext cx="0" cy="2202187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组合 121"/>
              <p:cNvGrpSpPr/>
              <p:nvPr/>
            </p:nvGrpSpPr>
            <p:grpSpPr>
              <a:xfrm>
                <a:off x="2752073" y="3166184"/>
                <a:ext cx="738669" cy="2922662"/>
                <a:chOff x="2752073" y="3166184"/>
                <a:chExt cx="738669" cy="2922662"/>
              </a:xfrm>
            </p:grpSpPr>
            <p:sp>
              <p:nvSpPr>
                <p:cNvPr id="123" name="Rectangle 9"/>
                <p:cNvSpPr>
                  <a:spLocks noChangeArrowheads="1"/>
                </p:cNvSpPr>
                <p:nvPr/>
              </p:nvSpPr>
              <p:spPr bwMode="auto">
                <a:xfrm>
                  <a:off x="2752073" y="3166184"/>
                  <a:ext cx="738669" cy="356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 defTabSz="914400"/>
                  <a:r>
                    <a:rPr lang="zh-CN" altLang="en-US" sz="1600" b="1" dirty="0">
                      <a:solidFill>
                        <a:schemeClr val="accent5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次态</a:t>
                  </a:r>
                  <a:endParaRPr lang="en-US" altLang="zh-CN" sz="1600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4" name="组合 123"/>
                <p:cNvGrpSpPr/>
                <p:nvPr/>
              </p:nvGrpSpPr>
              <p:grpSpPr>
                <a:xfrm>
                  <a:off x="2846811" y="3582910"/>
                  <a:ext cx="643530" cy="2505936"/>
                  <a:chOff x="7188605" y="4455986"/>
                  <a:chExt cx="241576" cy="2505936"/>
                </a:xfrm>
              </p:grpSpPr>
              <p:cxnSp>
                <p:nvCxnSpPr>
                  <p:cNvPr id="125" name="直接连接符 124"/>
                  <p:cNvCxnSpPr/>
                  <p:nvPr/>
                </p:nvCxnSpPr>
                <p:spPr>
                  <a:xfrm>
                    <a:off x="7430181" y="4455986"/>
                    <a:ext cx="0" cy="2505936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/>
                  <p:cNvCxnSpPr/>
                  <p:nvPr/>
                </p:nvCxnSpPr>
                <p:spPr>
                  <a:xfrm>
                    <a:off x="7188605" y="4455986"/>
                    <a:ext cx="241576" cy="0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1" name="组合 130"/>
          <p:cNvGrpSpPr/>
          <p:nvPr/>
        </p:nvGrpSpPr>
        <p:grpSpPr>
          <a:xfrm>
            <a:off x="786657" y="5583260"/>
            <a:ext cx="1432667" cy="432001"/>
            <a:chOff x="1022095" y="5637828"/>
            <a:chExt cx="1511017" cy="455625"/>
          </a:xfrm>
        </p:grpSpPr>
        <p:grpSp>
          <p:nvGrpSpPr>
            <p:cNvPr id="132" name="组合 131"/>
            <p:cNvGrpSpPr/>
            <p:nvPr/>
          </p:nvGrpSpPr>
          <p:grpSpPr>
            <a:xfrm>
              <a:off x="1624009" y="5637828"/>
              <a:ext cx="909103" cy="455625"/>
              <a:chOff x="5997326" y="4609421"/>
              <a:chExt cx="909103" cy="331643"/>
            </a:xfrm>
          </p:grpSpPr>
          <p:sp>
            <p:nvSpPr>
              <p:cNvPr id="134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331642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138184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Line 38"/>
              <p:cNvSpPr>
                <a:spLocks noChangeShapeType="1"/>
              </p:cNvSpPr>
              <p:nvPr/>
            </p:nvSpPr>
            <p:spPr bwMode="auto">
              <a:xfrm flipV="1">
                <a:off x="6459924" y="4609421"/>
                <a:ext cx="0" cy="248732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" name="Rectangle 9"/>
            <p:cNvSpPr>
              <a:spLocks noChangeArrowheads="1"/>
            </p:cNvSpPr>
            <p:nvPr/>
          </p:nvSpPr>
          <p:spPr bwMode="auto">
            <a:xfrm>
              <a:off x="1022095" y="5740180"/>
              <a:ext cx="738668" cy="32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chemeClr val="accent5"/>
                  </a:solidFill>
                  <a:latin typeface="+mn-ea"/>
                </a:rPr>
                <a:t>次态</a:t>
              </a:r>
              <a:endParaRPr lang="en-US" altLang="zh-CN" sz="14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137" name="Rectangle 64"/>
          <p:cNvSpPr>
            <a:spLocks noChangeArrowheads="1"/>
          </p:cNvSpPr>
          <p:nvPr/>
        </p:nvSpPr>
        <p:spPr bwMode="auto">
          <a:xfrm>
            <a:off x="5206480" y="3543502"/>
            <a:ext cx="38183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Rectangle 63"/>
          <p:cNvSpPr>
            <a:spLocks noChangeArrowheads="1"/>
          </p:cNvSpPr>
          <p:nvPr/>
        </p:nvSpPr>
        <p:spPr bwMode="auto">
          <a:xfrm>
            <a:off x="5188361" y="2686607"/>
            <a:ext cx="48282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+mn-ea"/>
              </a:rPr>
              <a:t>M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+mn-ea"/>
              </a:rPr>
              <a:t>IF</a:t>
            </a:r>
            <a:endParaRPr lang="en-US" altLang="zh-CN" sz="1600" b="1" baseline="-250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39" name="Line 13"/>
          <p:cNvSpPr>
            <a:spLocks noChangeShapeType="1"/>
          </p:cNvSpPr>
          <p:nvPr/>
        </p:nvSpPr>
        <p:spPr bwMode="auto">
          <a:xfrm rot="5400000" flipV="1">
            <a:off x="5024779" y="2709239"/>
            <a:ext cx="0" cy="431776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28484" y="3076829"/>
            <a:ext cx="954767" cy="830612"/>
            <a:chOff x="125116" y="1831657"/>
            <a:chExt cx="954767" cy="83061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667263" y="1944723"/>
              <a:ext cx="412620" cy="607216"/>
              <a:chOff x="667263" y="1944723"/>
              <a:chExt cx="412620" cy="607216"/>
            </a:xfrm>
          </p:grpSpPr>
          <p:cxnSp>
            <p:nvCxnSpPr>
              <p:cNvPr id="143" name="直接箭头连接符 142"/>
              <p:cNvCxnSpPr/>
              <p:nvPr/>
            </p:nvCxnSpPr>
            <p:spPr>
              <a:xfrm>
                <a:off x="683883" y="1944723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箭头连接符 143"/>
              <p:cNvCxnSpPr/>
              <p:nvPr/>
            </p:nvCxnSpPr>
            <p:spPr>
              <a:xfrm>
                <a:off x="683883" y="2146784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/>
              <p:nvPr/>
            </p:nvCxnSpPr>
            <p:spPr>
              <a:xfrm>
                <a:off x="683883" y="2348845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箭头连接符 145"/>
              <p:cNvCxnSpPr/>
              <p:nvPr/>
            </p:nvCxnSpPr>
            <p:spPr>
              <a:xfrm>
                <a:off x="667263" y="2551939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125116" y="1831657"/>
              <a:ext cx="700368" cy="83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chemeClr val="accent5"/>
                  </a:solidFill>
                  <a:latin typeface="+mn-ea"/>
                </a:rPr>
                <a:t>指令译码信号</a:t>
              </a:r>
              <a:endParaRPr lang="en-US" altLang="zh-CN" sz="16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6759887" y="1429637"/>
            <a:ext cx="4568842" cy="5050166"/>
            <a:chOff x="939464" y="1407865"/>
            <a:chExt cx="4568842" cy="5050166"/>
          </a:xfrm>
        </p:grpSpPr>
        <p:grpSp>
          <p:nvGrpSpPr>
            <p:cNvPr id="148" name="组合 147"/>
            <p:cNvGrpSpPr/>
            <p:nvPr/>
          </p:nvGrpSpPr>
          <p:grpSpPr>
            <a:xfrm>
              <a:off x="939464" y="1407865"/>
              <a:ext cx="4568842" cy="5050166"/>
              <a:chOff x="939464" y="1407865"/>
              <a:chExt cx="4568842" cy="5050166"/>
            </a:xfrm>
          </p:grpSpPr>
          <p:sp>
            <p:nvSpPr>
              <p:cNvPr id="150" name="弧形 149"/>
              <p:cNvSpPr/>
              <p:nvPr/>
            </p:nvSpPr>
            <p:spPr>
              <a:xfrm>
                <a:off x="939464" y="1407865"/>
                <a:ext cx="4568842" cy="4568842"/>
              </a:xfrm>
              <a:prstGeom prst="arc">
                <a:avLst>
                  <a:gd name="adj1" fmla="val 4231790"/>
                  <a:gd name="adj2" fmla="val 6384244"/>
                </a:avLst>
              </a:prstGeom>
              <a:ln w="381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/>
              <p:cNvGrpSpPr/>
              <p:nvPr/>
            </p:nvGrpSpPr>
            <p:grpSpPr>
              <a:xfrm rot="3600000">
                <a:off x="3947340" y="5269201"/>
                <a:ext cx="806337" cy="810310"/>
                <a:chOff x="4997657" y="3422580"/>
                <a:chExt cx="806337" cy="810310"/>
              </a:xfrm>
            </p:grpSpPr>
            <p:sp>
              <p:nvSpPr>
                <p:cNvPr id="156" name="椭圆 155"/>
                <p:cNvSpPr/>
                <p:nvPr/>
              </p:nvSpPr>
              <p:spPr>
                <a:xfrm>
                  <a:off x="4997657" y="3422580"/>
                  <a:ext cx="806337" cy="8103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275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157" name="文本框 156"/>
                <p:cNvSpPr txBox="1"/>
                <p:nvPr/>
              </p:nvSpPr>
              <p:spPr>
                <a:xfrm rot="18000000">
                  <a:off x="5095543" y="3575992"/>
                  <a:ext cx="610562" cy="4669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4400"/>
                  <a:r>
                    <a:rPr lang="en-US" altLang="zh-CN" sz="1515" b="1" dirty="0">
                      <a:latin typeface="+mn-ea"/>
                      <a:cs typeface="Segoe UI Black" panose="020B0A02040204020203" pitchFamily="34" charset="0"/>
                    </a:rPr>
                    <a:t>T2=1</a:t>
                  </a:r>
                  <a:endParaRPr lang="en-US" altLang="zh-CN" sz="1515" b="1" dirty="0">
                    <a:latin typeface="+mn-ea"/>
                    <a:cs typeface="Segoe UI Black" panose="020B0A02040204020203" pitchFamily="34" charset="0"/>
                  </a:endParaRPr>
                </a:p>
                <a:p>
                  <a:pPr algn="ctr" defTabSz="914400"/>
                  <a:r>
                    <a:rPr lang="en-US" altLang="zh-CN" sz="1515" b="1" dirty="0" err="1">
                      <a:latin typeface="+mn-ea"/>
                      <a:cs typeface="Segoe UI Black" panose="020B0A02040204020203" pitchFamily="34" charset="0"/>
                    </a:rPr>
                    <a:t>M</a:t>
                  </a:r>
                  <a:r>
                    <a:rPr lang="en-US" altLang="zh-CN" sz="1515" b="1" baseline="-25000" dirty="0" err="1">
                      <a:latin typeface="+mn-ea"/>
                      <a:cs typeface="Segoe UI Black" panose="020B0A02040204020203" pitchFamily="34" charset="0"/>
                    </a:rPr>
                    <a:t>cal</a:t>
                  </a:r>
                  <a:r>
                    <a:rPr lang="en-US" altLang="zh-CN" sz="1515" b="1" dirty="0">
                      <a:latin typeface="+mn-ea"/>
                      <a:cs typeface="Segoe UI Black" panose="020B0A02040204020203" pitchFamily="34" charset="0"/>
                    </a:rPr>
                    <a:t>=1</a:t>
                  </a:r>
                  <a:endParaRPr lang="zh-CN" altLang="en-US" sz="1515" b="1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52" name="椭圆 151"/>
              <p:cNvSpPr/>
              <p:nvPr/>
            </p:nvSpPr>
            <p:spPr>
              <a:xfrm rot="5400000">
                <a:off x="1815217" y="5260058"/>
                <a:ext cx="806337" cy="81031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275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2442316" y="4979022"/>
                <a:ext cx="458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S4</a:t>
                </a:r>
                <a:endParaRPr lang="zh-CN" altLang="en-US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3821108" y="4980360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S5</a:t>
                </a:r>
                <a:endParaRPr lang="zh-CN" altLang="en-US"/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2671706" y="6057921"/>
                <a:ext cx="12105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kern="0" dirty="0">
                    <a:latin typeface="+mn-ea"/>
                    <a:cs typeface="Segoe UI Black" panose="020B0A02040204020203" pitchFamily="34" charset="0"/>
                  </a:rPr>
                  <a:t>计算周期</a:t>
                </a:r>
                <a:endParaRPr lang="zh-CN" altLang="en-US" sz="2000" dirty="0">
                  <a:latin typeface="+mn-ea"/>
                </a:endParaRPr>
              </a:p>
            </p:txBody>
          </p:sp>
        </p:grpSp>
        <p:sp>
          <p:nvSpPr>
            <p:cNvPr id="149" name="文本框 148"/>
            <p:cNvSpPr txBox="1"/>
            <p:nvPr/>
          </p:nvSpPr>
          <p:spPr>
            <a:xfrm>
              <a:off x="1942280" y="5440029"/>
              <a:ext cx="6105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/>
              <a:r>
                <a:rPr lang="en-US" altLang="zh-CN" sz="1400" b="1" dirty="0">
                  <a:latin typeface="+mn-ea"/>
                  <a:cs typeface="Segoe UI Black" panose="020B0A02040204020203" pitchFamily="34" charset="0"/>
                </a:rPr>
                <a:t>T1=1</a:t>
              </a:r>
              <a:endParaRPr lang="en-US" altLang="zh-CN" sz="1400" b="1" dirty="0">
                <a:latin typeface="+mn-ea"/>
                <a:cs typeface="Segoe UI Black" panose="020B0A02040204020203" pitchFamily="34" charset="0"/>
              </a:endParaRPr>
            </a:p>
            <a:p>
              <a:pPr algn="ctr" defTabSz="914400"/>
              <a:r>
                <a:rPr lang="en-US" altLang="zh-CN" sz="1400" b="1" dirty="0" err="1">
                  <a:latin typeface="+mn-ea"/>
                  <a:cs typeface="Segoe UI Black" panose="020B0A02040204020203" pitchFamily="34" charset="0"/>
                </a:rPr>
                <a:t>M</a:t>
              </a:r>
              <a:r>
                <a:rPr lang="en-US" altLang="zh-CN" sz="1400" b="1" baseline="-25000" dirty="0" err="1">
                  <a:latin typeface="+mn-ea"/>
                  <a:cs typeface="Segoe UI Black" panose="020B0A02040204020203" pitchFamily="34" charset="0"/>
                </a:rPr>
                <a:t>cal</a:t>
              </a:r>
              <a:r>
                <a:rPr lang="en-US" altLang="zh-CN" sz="1400" b="1" dirty="0">
                  <a:latin typeface="+mn-ea"/>
                  <a:cs typeface="Segoe UI Black" panose="020B0A02040204020203" pitchFamily="34" charset="0"/>
                </a:rPr>
                <a:t>=1</a:t>
              </a:r>
              <a:endParaRPr lang="zh-CN" altLang="en-US" sz="1400" b="1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6759887" y="1429637"/>
            <a:ext cx="4568842" cy="4568842"/>
            <a:chOff x="939464" y="1407865"/>
            <a:chExt cx="4568842" cy="4568842"/>
          </a:xfrm>
        </p:grpSpPr>
        <p:sp>
          <p:nvSpPr>
            <p:cNvPr id="159" name="弧形 158"/>
            <p:cNvSpPr/>
            <p:nvPr/>
          </p:nvSpPr>
          <p:spPr>
            <a:xfrm>
              <a:off x="939464" y="1407865"/>
              <a:ext cx="4568842" cy="4568842"/>
            </a:xfrm>
            <a:prstGeom prst="arc">
              <a:avLst>
                <a:gd name="adj1" fmla="val 7671479"/>
                <a:gd name="adj2" fmla="val 10238672"/>
              </a:avLst>
            </a:prstGeom>
            <a:ln w="381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1215966" y="4525720"/>
              <a:ext cx="159258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/>
              <a:r>
                <a:rPr lang="en-US" altLang="zh-CN" sz="2000" i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lw/sw/beq</a:t>
              </a:r>
              <a:endParaRPr lang="en-US" altLang="zh-CN" sz="2000" i="1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7190782" y="3326724"/>
            <a:ext cx="3725671" cy="385997"/>
            <a:chOff x="1370359" y="3304952"/>
            <a:chExt cx="3725671" cy="385997"/>
          </a:xfrm>
        </p:grpSpPr>
        <p:sp>
          <p:nvSpPr>
            <p:cNvPr id="162" name="文本框 161"/>
            <p:cNvSpPr txBox="1"/>
            <p:nvPr/>
          </p:nvSpPr>
          <p:spPr>
            <a:xfrm>
              <a:off x="2652935" y="3304952"/>
              <a:ext cx="11927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 defTabSz="914400">
                <a:defRPr sz="2000" i="1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altLang="zh-CN">
                  <a:solidFill>
                    <a:srgbClr val="0000FF"/>
                  </a:solidFill>
                </a:rPr>
                <a:t>add/addi</a:t>
              </a:r>
              <a:endParaRPr lang="en-US" altLang="zh-CN">
                <a:solidFill>
                  <a:srgbClr val="0000FF"/>
                </a:solidFill>
              </a:endParaRPr>
            </a:p>
          </p:txBody>
        </p:sp>
        <p:cxnSp>
          <p:nvCxnSpPr>
            <p:cNvPr id="163" name="直接箭头连接符 162"/>
            <p:cNvCxnSpPr/>
            <p:nvPr/>
          </p:nvCxnSpPr>
          <p:spPr>
            <a:xfrm flipH="1">
              <a:off x="1370359" y="3686568"/>
              <a:ext cx="3725671" cy="4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6265047" y="1039169"/>
            <a:ext cx="5063682" cy="4959310"/>
            <a:chOff x="444624" y="1017397"/>
            <a:chExt cx="5063682" cy="4959310"/>
          </a:xfrm>
        </p:grpSpPr>
        <p:sp>
          <p:nvSpPr>
            <p:cNvPr id="165" name="矩形 164"/>
            <p:cNvSpPr/>
            <p:nvPr/>
          </p:nvSpPr>
          <p:spPr>
            <a:xfrm>
              <a:off x="3002538" y="1906063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S0</a:t>
              </a:r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2183228" y="2158616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S1</a:t>
              </a:r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1592253" y="2697823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S2</a:t>
              </a:r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323041" y="3706670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S3</a:t>
              </a:r>
              <a:endParaRPr lang="zh-CN" altLang="en-US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444624" y="1017397"/>
              <a:ext cx="5063682" cy="4959310"/>
              <a:chOff x="444624" y="1017397"/>
              <a:chExt cx="5063682" cy="4959310"/>
            </a:xfrm>
          </p:grpSpPr>
          <p:sp>
            <p:nvSpPr>
              <p:cNvPr id="170" name="弧形 169"/>
              <p:cNvSpPr/>
              <p:nvPr/>
            </p:nvSpPr>
            <p:spPr>
              <a:xfrm>
                <a:off x="939464" y="1407865"/>
                <a:ext cx="4568842" cy="4568842"/>
              </a:xfrm>
              <a:prstGeom prst="arc">
                <a:avLst>
                  <a:gd name="adj1" fmla="val 13217295"/>
                  <a:gd name="adj2" fmla="val 13768895"/>
                </a:avLst>
              </a:prstGeom>
              <a:ln w="38100">
                <a:solidFill>
                  <a:schemeClr val="accent6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1" name="组合 170"/>
              <p:cNvGrpSpPr/>
              <p:nvPr/>
            </p:nvGrpSpPr>
            <p:grpSpPr>
              <a:xfrm>
                <a:off x="444624" y="1017397"/>
                <a:ext cx="5063682" cy="4959310"/>
                <a:chOff x="444624" y="1017397"/>
                <a:chExt cx="5063682" cy="4959310"/>
              </a:xfrm>
            </p:grpSpPr>
            <p:sp>
              <p:nvSpPr>
                <p:cNvPr id="172" name="弧形 171"/>
                <p:cNvSpPr/>
                <p:nvPr/>
              </p:nvSpPr>
              <p:spPr>
                <a:xfrm>
                  <a:off x="939464" y="1407865"/>
                  <a:ext cx="4568842" cy="4568842"/>
                </a:xfrm>
                <a:prstGeom prst="arc">
                  <a:avLst>
                    <a:gd name="adj1" fmla="val 14946180"/>
                    <a:gd name="adj2" fmla="val 15626032"/>
                  </a:avLst>
                </a:prstGeom>
                <a:ln w="38100">
                  <a:solidFill>
                    <a:schemeClr val="accent6"/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3" name="组合 172"/>
                <p:cNvGrpSpPr/>
                <p:nvPr/>
              </p:nvGrpSpPr>
              <p:grpSpPr>
                <a:xfrm>
                  <a:off x="444624" y="1017397"/>
                  <a:ext cx="5063682" cy="4959310"/>
                  <a:chOff x="444624" y="1017397"/>
                  <a:chExt cx="5063682" cy="4959310"/>
                </a:xfrm>
              </p:grpSpPr>
              <p:sp>
                <p:nvSpPr>
                  <p:cNvPr id="174" name="弧形 173"/>
                  <p:cNvSpPr/>
                  <p:nvPr/>
                </p:nvSpPr>
                <p:spPr>
                  <a:xfrm>
                    <a:off x="939464" y="1407865"/>
                    <a:ext cx="4568842" cy="4568842"/>
                  </a:xfrm>
                  <a:prstGeom prst="arc">
                    <a:avLst>
                      <a:gd name="adj1" fmla="val 11415532"/>
                      <a:gd name="adj2" fmla="val 11994613"/>
                    </a:avLst>
                  </a:prstGeom>
                  <a:ln w="38100">
                    <a:solidFill>
                      <a:schemeClr val="accent6"/>
                    </a:solidFill>
                    <a:headEnd type="stealth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564022" y="3281413"/>
                    <a:ext cx="806337" cy="810310"/>
                    <a:chOff x="4834556" y="1305082"/>
                    <a:chExt cx="806337" cy="810310"/>
                  </a:xfrm>
                </p:grpSpPr>
                <p:sp>
                  <p:nvSpPr>
                    <p:cNvPr id="184" name="椭圆 183"/>
                    <p:cNvSpPr/>
                    <p:nvPr/>
                  </p:nvSpPr>
                  <p:spPr>
                    <a:xfrm>
                      <a:off x="4834556" y="1305082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185" name="文本框 184"/>
                    <p:cNvSpPr txBox="1"/>
                    <p:nvPr/>
                  </p:nvSpPr>
                  <p:spPr>
                    <a:xfrm>
                      <a:off x="4932443" y="1458494"/>
                      <a:ext cx="61056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T4=1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400" b="1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400" b="1" baseline="-25000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if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76" name="椭圆 175"/>
                  <p:cNvSpPr/>
                  <p:nvPr/>
                </p:nvSpPr>
                <p:spPr>
                  <a:xfrm rot="1800000">
                    <a:off x="862180" y="2166693"/>
                    <a:ext cx="806337" cy="810310"/>
                  </a:xfrm>
                  <a:prstGeom prst="ellipse">
                    <a:avLst/>
                  </a:prstGeom>
                  <a:solidFill>
                    <a:srgbClr val="00B050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2275">
                      <a:solidFill>
                        <a:schemeClr val="bg1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177" name="文本框 176"/>
                  <p:cNvSpPr txBox="1"/>
                  <p:nvPr/>
                </p:nvSpPr>
                <p:spPr>
                  <a:xfrm>
                    <a:off x="969208" y="2322555"/>
                    <a:ext cx="61056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400"/>
                    <a:r>
                      <a: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T3=1</a:t>
                    </a:r>
                    <a:endParaRPr lang="en-US" altLang="zh-CN" sz="1400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  <a:p>
                    <a:pPr algn="ctr" defTabSz="914400"/>
                    <a:r>
                      <a:rPr lang="en-US" altLang="zh-CN" sz="1400" b="1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M</a:t>
                    </a:r>
                    <a:r>
                      <a:rPr lang="en-US" altLang="zh-CN" sz="1400" b="1" baseline="-25000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if</a:t>
                    </a:r>
                    <a:r>
                      <a: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=1</a:t>
                    </a:r>
                    <a:endParaRPr lang="zh-CN" altLang="en-US" sz="1400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8" name="组合 177"/>
                  <p:cNvGrpSpPr/>
                  <p:nvPr/>
                </p:nvGrpSpPr>
                <p:grpSpPr>
                  <a:xfrm rot="3600000">
                    <a:off x="1685130" y="1342176"/>
                    <a:ext cx="806337" cy="810310"/>
                    <a:chOff x="4834556" y="1305082"/>
                    <a:chExt cx="806337" cy="810310"/>
                  </a:xfrm>
                </p:grpSpPr>
                <p:sp>
                  <p:nvSpPr>
                    <p:cNvPr id="182" name="椭圆 181"/>
                    <p:cNvSpPr/>
                    <p:nvPr/>
                  </p:nvSpPr>
                  <p:spPr>
                    <a:xfrm>
                      <a:off x="4834556" y="1305082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183" name="文本框 182"/>
                    <p:cNvSpPr txBox="1"/>
                    <p:nvPr/>
                  </p:nvSpPr>
                  <p:spPr>
                    <a:xfrm rot="18000000">
                      <a:off x="4916838" y="1467502"/>
                      <a:ext cx="61056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T2=1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400" b="1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400" b="1" baseline="-25000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if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79" name="椭圆 178"/>
                  <p:cNvSpPr/>
                  <p:nvPr/>
                </p:nvSpPr>
                <p:spPr>
                  <a:xfrm rot="5400000">
                    <a:off x="2832216" y="1015411"/>
                    <a:ext cx="806337" cy="810310"/>
                  </a:xfrm>
                  <a:prstGeom prst="ellipse">
                    <a:avLst/>
                  </a:prstGeom>
                  <a:solidFill>
                    <a:srgbClr val="00B050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2275">
                      <a:solidFill>
                        <a:schemeClr val="bg1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2948385" y="1187104"/>
                    <a:ext cx="610562" cy="4669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400"/>
                    <a:r>
                      <a:rPr lang="en-US" altLang="zh-CN" sz="1515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T1=1</a:t>
                    </a:r>
                    <a:endParaRPr lang="en-US" altLang="zh-CN" sz="1515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  <a:p>
                    <a:pPr algn="ctr" defTabSz="914400"/>
                    <a:r>
                      <a:rPr lang="en-US" altLang="zh-CN" sz="1515" b="1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M</a:t>
                    </a:r>
                    <a:r>
                      <a:rPr lang="en-US" altLang="zh-CN" sz="1515" b="1" baseline="-25000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if</a:t>
                    </a:r>
                    <a:r>
                      <a:rPr lang="en-US" altLang="zh-CN" sz="1515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=1</a:t>
                    </a:r>
                    <a:endParaRPr lang="zh-CN" altLang="en-US" sz="1515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81" name="矩形 180"/>
                  <p:cNvSpPr/>
                  <p:nvPr/>
                </p:nvSpPr>
                <p:spPr>
                  <a:xfrm>
                    <a:off x="444624" y="1705447"/>
                    <a:ext cx="121058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b="1" kern="0">
                        <a:solidFill>
                          <a:srgbClr val="1FB965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取指周期</a:t>
                    </a:r>
                    <a:endParaRPr lang="zh-CN" altLang="en-US" sz="2000" b="1">
                      <a:solidFill>
                        <a:srgbClr val="1FB965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186" name="组合 185"/>
          <p:cNvGrpSpPr/>
          <p:nvPr/>
        </p:nvGrpSpPr>
        <p:grpSpPr>
          <a:xfrm>
            <a:off x="6759887" y="1351676"/>
            <a:ext cx="5203102" cy="4646803"/>
            <a:chOff x="939464" y="1329904"/>
            <a:chExt cx="5203102" cy="4646803"/>
          </a:xfrm>
        </p:grpSpPr>
        <p:sp>
          <p:nvSpPr>
            <p:cNvPr id="187" name="弧形 186"/>
            <p:cNvSpPr/>
            <p:nvPr/>
          </p:nvSpPr>
          <p:spPr>
            <a:xfrm>
              <a:off x="939464" y="1407865"/>
              <a:ext cx="4568842" cy="4568842"/>
            </a:xfrm>
            <a:prstGeom prst="arc">
              <a:avLst>
                <a:gd name="adj1" fmla="val 16871053"/>
                <a:gd name="adj2" fmla="val 17395660"/>
              </a:avLst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939464" y="1329904"/>
              <a:ext cx="5203102" cy="4646803"/>
              <a:chOff x="939464" y="1329904"/>
              <a:chExt cx="5203102" cy="4646803"/>
            </a:xfrm>
          </p:grpSpPr>
          <p:sp>
            <p:nvSpPr>
              <p:cNvPr id="189" name="弧形 188"/>
              <p:cNvSpPr/>
              <p:nvPr/>
            </p:nvSpPr>
            <p:spPr>
              <a:xfrm>
                <a:off x="939464" y="1407865"/>
                <a:ext cx="4568842" cy="4568842"/>
              </a:xfrm>
              <a:prstGeom prst="arc">
                <a:avLst>
                  <a:gd name="adj1" fmla="val 18615601"/>
                  <a:gd name="adj2" fmla="val 19211427"/>
                </a:avLst>
              </a:prstGeom>
              <a:ln w="3810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4364088" y="2652122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S7</a:t>
                </a:r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3786702" y="2119229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S8</a:t>
                </a:r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4931978" y="1742727"/>
                <a:ext cx="12105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kern="0" dirty="0">
                    <a:solidFill>
                      <a:srgbClr val="00B0F0"/>
                    </a:solidFill>
                    <a:latin typeface="+mn-ea"/>
                    <a:cs typeface="Segoe UI Black" panose="020B0A02040204020203" pitchFamily="34" charset="0"/>
                  </a:rPr>
                  <a:t>执行周期</a:t>
                </a:r>
                <a:endParaRPr lang="zh-CN" altLang="en-US" sz="2000" b="1" dirty="0">
                  <a:solidFill>
                    <a:srgbClr val="00B0F0"/>
                  </a:solidFill>
                  <a:latin typeface="+mn-ea"/>
                </a:endParaRPr>
              </a:p>
            </p:txBody>
          </p:sp>
          <p:grpSp>
            <p:nvGrpSpPr>
              <p:cNvPr id="193" name="组合 192"/>
              <p:cNvGrpSpPr/>
              <p:nvPr/>
            </p:nvGrpSpPr>
            <p:grpSpPr>
              <a:xfrm>
                <a:off x="939464" y="1329904"/>
                <a:ext cx="4962903" cy="4646803"/>
                <a:chOff x="939464" y="1329904"/>
                <a:chExt cx="4962903" cy="4646803"/>
              </a:xfrm>
            </p:grpSpPr>
            <p:grpSp>
              <p:nvGrpSpPr>
                <p:cNvPr id="194" name="组合 193"/>
                <p:cNvGrpSpPr/>
                <p:nvPr/>
              </p:nvGrpSpPr>
              <p:grpSpPr>
                <a:xfrm>
                  <a:off x="939464" y="1329904"/>
                  <a:ext cx="4962903" cy="4646803"/>
                  <a:chOff x="939464" y="1329904"/>
                  <a:chExt cx="4962903" cy="4646803"/>
                </a:xfrm>
              </p:grpSpPr>
              <p:sp>
                <p:nvSpPr>
                  <p:cNvPr id="196" name="弧形 195"/>
                  <p:cNvSpPr/>
                  <p:nvPr/>
                </p:nvSpPr>
                <p:spPr>
                  <a:xfrm>
                    <a:off x="939464" y="1407865"/>
                    <a:ext cx="4568842" cy="4568842"/>
                  </a:xfrm>
                  <a:prstGeom prst="arc">
                    <a:avLst>
                      <a:gd name="adj1" fmla="val 611885"/>
                      <a:gd name="adj2" fmla="val 3034644"/>
                    </a:avLst>
                  </a:prstGeom>
                  <a:ln w="38100">
                    <a:solidFill>
                      <a:schemeClr val="tx1"/>
                    </a:solidFill>
                    <a:headEnd type="stealth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" name="弧形 196"/>
                  <p:cNvSpPr/>
                  <p:nvPr/>
                </p:nvSpPr>
                <p:spPr>
                  <a:xfrm>
                    <a:off x="939464" y="1407865"/>
                    <a:ext cx="4568842" cy="4568842"/>
                  </a:xfrm>
                  <a:prstGeom prst="arc">
                    <a:avLst>
                      <a:gd name="adj1" fmla="val 20402791"/>
                      <a:gd name="adj2" fmla="val 20968716"/>
                    </a:avLst>
                  </a:prstGeom>
                  <a:ln w="38100">
                    <a:solidFill>
                      <a:srgbClr val="FF0000"/>
                    </a:solidFill>
                    <a:headEnd type="stealth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98" name="组合 197"/>
                  <p:cNvGrpSpPr/>
                  <p:nvPr/>
                </p:nvGrpSpPr>
                <p:grpSpPr>
                  <a:xfrm>
                    <a:off x="5096030" y="3285794"/>
                    <a:ext cx="806337" cy="810310"/>
                    <a:chOff x="4997657" y="3422580"/>
                    <a:chExt cx="806337" cy="810310"/>
                  </a:xfrm>
                </p:grpSpPr>
                <p:sp>
                  <p:nvSpPr>
                    <p:cNvPr id="204" name="椭圆 203"/>
                    <p:cNvSpPr/>
                    <p:nvPr/>
                  </p:nvSpPr>
                  <p:spPr>
                    <a:xfrm>
                      <a:off x="4997657" y="3422580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205" name="文本框 204"/>
                    <p:cNvSpPr txBox="1"/>
                    <p:nvPr/>
                  </p:nvSpPr>
                  <p:spPr>
                    <a:xfrm>
                      <a:off x="5095544" y="3575992"/>
                      <a:ext cx="610562" cy="4669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T1=1</a:t>
                      </a:r>
                      <a:endParaRPr lang="en-US" altLang="zh-CN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515" baseline="-250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ex</a:t>
                      </a:r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等线" panose="02010600030101010101" charset="-122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grpSp>
                <p:nvGrpSpPr>
                  <p:cNvPr id="199" name="组合 198"/>
                  <p:cNvGrpSpPr/>
                  <p:nvPr/>
                </p:nvGrpSpPr>
                <p:grpSpPr>
                  <a:xfrm rot="7200000">
                    <a:off x="3971948" y="1327918"/>
                    <a:ext cx="806337" cy="810310"/>
                    <a:chOff x="4834556" y="1305082"/>
                    <a:chExt cx="806337" cy="810310"/>
                  </a:xfrm>
                </p:grpSpPr>
                <p:sp>
                  <p:nvSpPr>
                    <p:cNvPr id="202" name="椭圆 201"/>
                    <p:cNvSpPr/>
                    <p:nvPr/>
                  </p:nvSpPr>
                  <p:spPr>
                    <a:xfrm>
                      <a:off x="4834556" y="1305082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203" name="文本框 202"/>
                    <p:cNvSpPr txBox="1"/>
                    <p:nvPr/>
                  </p:nvSpPr>
                  <p:spPr>
                    <a:xfrm rot="14400000">
                      <a:off x="4932443" y="1458494"/>
                      <a:ext cx="610562" cy="4669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T3=1</a:t>
                      </a:r>
                      <a:endParaRPr lang="en-US" altLang="zh-CN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515" baseline="-250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ex</a:t>
                      </a:r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等线" panose="02010600030101010101" charset="-122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200" name="椭圆 199"/>
                  <p:cNvSpPr/>
                  <p:nvPr/>
                </p:nvSpPr>
                <p:spPr>
                  <a:xfrm rot="9000000">
                    <a:off x="4794631" y="2171591"/>
                    <a:ext cx="806337" cy="81031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2275">
                      <a:solidFill>
                        <a:schemeClr val="bg1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01" name="文本框 200"/>
                  <p:cNvSpPr txBox="1"/>
                  <p:nvPr/>
                </p:nvSpPr>
                <p:spPr>
                  <a:xfrm>
                    <a:off x="4901661" y="2359116"/>
                    <a:ext cx="610562" cy="4669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400"/>
                    <a:r>
                      <a:rPr lang="en-US" altLang="zh-CN" sz="1515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T2=1</a:t>
                    </a:r>
                    <a:endParaRPr lang="en-US" altLang="zh-CN" sz="1515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  <a:p>
                    <a:pPr algn="ctr" defTabSz="914400"/>
                    <a:r>
                      <a:rPr lang="en-US" altLang="zh-CN" sz="1515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M</a:t>
                    </a:r>
                    <a:r>
                      <a:rPr lang="en-US" altLang="zh-CN" sz="1515" baseline="-250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ex</a:t>
                    </a:r>
                    <a:r>
                      <a:rPr lang="en-US" altLang="zh-CN" sz="1515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=1</a:t>
                    </a:r>
                    <a:endParaRPr lang="zh-CN" altLang="en-US" sz="1515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等线" panose="02010600030101010101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95" name="矩形 194"/>
                <p:cNvSpPr/>
                <p:nvPr/>
              </p:nvSpPr>
              <p:spPr>
                <a:xfrm>
                  <a:off x="4668913" y="3710031"/>
                  <a:ext cx="4539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kern="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S6</a:t>
                  </a:r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560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617583" y="144135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66" name="矩形 265"/>
          <p:cNvSpPr/>
          <p:nvPr/>
        </p:nvSpPr>
        <p:spPr>
          <a:xfrm>
            <a:off x="808340" y="2008992"/>
            <a:ext cx="523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200" dirty="0">
                <a:latin typeface="+mn-ea"/>
                <a:sym typeface="Arial" panose="020B0604020202020204" pitchFamily="34" charset="0"/>
              </a:rPr>
              <a:t>找出同一微操作控制信号产生条件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(4)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2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200" dirty="0">
              <a:latin typeface="+mn-ea"/>
              <a:sym typeface="Arial" panose="020B0604020202020204" pitchFamily="34" charset="0"/>
            </a:endParaRPr>
          </a:p>
        </p:txBody>
      </p:sp>
      <p:graphicFrame>
        <p:nvGraphicFramePr>
          <p:cNvPr id="268" name="表格 267"/>
          <p:cNvGraphicFramePr>
            <a:graphicFrameLocks noGrp="1"/>
          </p:cNvGraphicFramePr>
          <p:nvPr/>
        </p:nvGraphicFramePr>
        <p:xfrm>
          <a:off x="6430725" y="1106427"/>
          <a:ext cx="3355532" cy="14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61"/>
                <a:gridCol w="2688871"/>
              </a:tblGrid>
              <a:tr h="27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T1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endParaRPr lang="zh-CN" altLang="en-US" sz="1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5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T2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+4</a:t>
                      </a:r>
                      <a:endParaRPr lang="zh-CN" altLang="en-US" sz="17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01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T3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T4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280285" y="5961380"/>
            <a:ext cx="744410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FFC000"/>
              </a:buClr>
            </a:pPr>
            <a:r>
              <a:rPr lang="en-US" altLang="zh-CN" sz="2200" b="1" dirty="0" err="1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IR_imm</a:t>
            </a:r>
            <a:r>
              <a:rPr lang="en-US" altLang="zh-CN" sz="2200" b="1" baseline="-25000" dirty="0" err="1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out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= (</a:t>
            </a:r>
            <a:r>
              <a:rPr lang="en-US" altLang="zh-CN" sz="2200" b="1" i="1" dirty="0" err="1">
                <a:latin typeface="+mn-ea"/>
                <a:cs typeface="Segoe UI Black" panose="020B0A02040204020203" pitchFamily="34" charset="0"/>
              </a:rPr>
              <a:t>lw+sw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) · </a:t>
            </a:r>
            <a:r>
              <a:rPr lang="en-US" altLang="zh-CN" sz="2200" b="1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cal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 +(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addi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+ 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beq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)· </a:t>
            </a:r>
            <a:r>
              <a:rPr lang="en-US" altLang="zh-CN" sz="2200" b="1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EX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</a:t>
            </a:r>
            <a:endParaRPr lang="en-US" altLang="zh-CN" sz="2200" b="1" dirty="0">
              <a:latin typeface="+mn-ea"/>
              <a:cs typeface="Segoe UI Black" panose="020B0A02040204020203" pitchFamily="34" charset="0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0755" y="3224642"/>
          <a:ext cx="10131425" cy="247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  <a:gridCol w="1625600"/>
                <a:gridCol w="2088515"/>
                <a:gridCol w="1941830"/>
                <a:gridCol w="1896110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beq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i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R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 , SUB,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PSW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I_imms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Ads , 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ADD, 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Write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RegDst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1936115" y="4018915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718560" y="4018915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351145" y="4865370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64095" y="4865370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856615" y="3651885"/>
            <a:ext cx="140970" cy="82232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886460" y="4573270"/>
            <a:ext cx="83185" cy="112204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104" y="377132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err="1"/>
              <a:t>M</a:t>
            </a:r>
            <a:r>
              <a:rPr lang="en-US" altLang="zh-CN" b="1" baseline="-25000" dirty="0" err="1"/>
              <a:t>cal</a:t>
            </a:r>
            <a:endParaRPr lang="zh-CN" altLang="en-US" b="1" baseline="-25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313606" y="483623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M</a:t>
            </a:r>
            <a:r>
              <a:rPr lang="en-US" altLang="zh-CN" b="1" baseline="-25000" dirty="0"/>
              <a:t>ex</a:t>
            </a:r>
            <a:endParaRPr lang="zh-CN" altLang="en-US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/>
      <p:bldP spid="3" grpId="0"/>
      <p:bldP spid="4" grpId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560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617583" y="144135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66" name="矩形 265"/>
          <p:cNvSpPr/>
          <p:nvPr/>
        </p:nvSpPr>
        <p:spPr>
          <a:xfrm>
            <a:off x="808340" y="2008992"/>
            <a:ext cx="523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200" dirty="0">
                <a:latin typeface="+mn-ea"/>
                <a:sym typeface="Arial" panose="020B0604020202020204" pitchFamily="34" charset="0"/>
              </a:rPr>
              <a:t>找出同一微操作控制信号产生条件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(4)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2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200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285" y="5961380"/>
            <a:ext cx="744410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FFC000"/>
              </a:buClr>
            </a:pPr>
            <a:r>
              <a:rPr lang="en-US" altLang="zh-CN" sz="2200" b="1" dirty="0" err="1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Ads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= (</a:t>
            </a:r>
            <a:r>
              <a:rPr lang="en-US" altLang="zh-CN" sz="2200" b="1" i="1" dirty="0" err="1">
                <a:latin typeface="+mn-ea"/>
                <a:cs typeface="Segoe UI Black" panose="020B0A02040204020203" pitchFamily="34" charset="0"/>
              </a:rPr>
              <a:t>lw+sw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) · </a:t>
            </a:r>
            <a:r>
              <a:rPr lang="en-US" altLang="zh-CN" sz="2200" b="1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cal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 +(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addi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+ 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beq+add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)· </a:t>
            </a:r>
            <a:r>
              <a:rPr lang="en-US" altLang="zh-CN" sz="2200" b="1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EX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</a:t>
            </a:r>
            <a:endParaRPr lang="en-US" altLang="zh-CN" sz="2200" b="1" dirty="0">
              <a:latin typeface="+mn-ea"/>
              <a:cs typeface="Segoe UI Black" panose="020B0A02040204020203" pitchFamily="34" charset="0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0755" y="3224642"/>
          <a:ext cx="10131425" cy="247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  <a:gridCol w="1625600"/>
                <a:gridCol w="2088515"/>
                <a:gridCol w="1941830"/>
                <a:gridCol w="1896110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beq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i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R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 , SUB,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PSW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I_imms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Ads , 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ADD, 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Write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RegDst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2814955" y="4018915"/>
            <a:ext cx="52768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634230" y="4018915"/>
            <a:ext cx="475615" cy="22669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43880" y="5086350"/>
            <a:ext cx="398145" cy="2349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286115" y="4836160"/>
            <a:ext cx="45783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856615" y="3651885"/>
            <a:ext cx="140970" cy="82232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886460" y="4573270"/>
            <a:ext cx="83185" cy="112204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104" y="377132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err="1"/>
              <a:t>M</a:t>
            </a:r>
            <a:r>
              <a:rPr lang="en-US" altLang="zh-CN" b="1" baseline="-25000" dirty="0" err="1"/>
              <a:t>cal</a:t>
            </a:r>
            <a:endParaRPr lang="zh-CN" altLang="en-US" b="1" baseline="-25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313606" y="483623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M</a:t>
            </a:r>
            <a:r>
              <a:rPr lang="en-US" altLang="zh-CN" b="1" baseline="-25000" dirty="0"/>
              <a:t>ex</a:t>
            </a:r>
            <a:endParaRPr lang="zh-CN" altLang="en-US" b="1" baseline="-25000" dirty="0"/>
          </a:p>
        </p:txBody>
      </p:sp>
      <p:grpSp>
        <p:nvGrpSpPr>
          <p:cNvPr id="599" name="组合 598"/>
          <p:cNvGrpSpPr/>
          <p:nvPr/>
        </p:nvGrpSpPr>
        <p:grpSpPr>
          <a:xfrm>
            <a:off x="7074698" y="767489"/>
            <a:ext cx="2520000" cy="2160031"/>
            <a:chOff x="4666778" y="647474"/>
            <a:chExt cx="2520000" cy="2160031"/>
          </a:xfrm>
          <a:noFill/>
        </p:grpSpPr>
        <p:cxnSp>
          <p:nvCxnSpPr>
            <p:cNvPr id="600" name="直接箭头连接符 599"/>
            <p:cNvCxnSpPr/>
            <p:nvPr/>
          </p:nvCxnSpPr>
          <p:spPr>
            <a:xfrm flipH="1">
              <a:off x="5920095" y="1022708"/>
              <a:ext cx="1" cy="216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箭头连接符 600"/>
            <p:cNvCxnSpPr/>
            <p:nvPr/>
          </p:nvCxnSpPr>
          <p:spPr>
            <a:xfrm flipH="1">
              <a:off x="5938025" y="1622862"/>
              <a:ext cx="1" cy="216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箭头连接符 601"/>
            <p:cNvCxnSpPr/>
            <p:nvPr/>
          </p:nvCxnSpPr>
          <p:spPr>
            <a:xfrm flipH="1">
              <a:off x="5920095" y="2224804"/>
              <a:ext cx="1" cy="216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3" name="Rectangle 104"/>
            <p:cNvSpPr>
              <a:spLocks noChangeArrowheads="1"/>
            </p:cNvSpPr>
            <p:nvPr/>
          </p:nvSpPr>
          <p:spPr bwMode="auto">
            <a:xfrm>
              <a:off x="4666778" y="2432271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DR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IR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4" name="Rectangle 104"/>
            <p:cNvSpPr>
              <a:spLocks noChangeArrowheads="1"/>
            </p:cNvSpPr>
            <p:nvPr/>
          </p:nvSpPr>
          <p:spPr bwMode="auto">
            <a:xfrm>
              <a:off x="4666778" y="1837338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Z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5" name="Rectangle 104"/>
            <p:cNvSpPr>
              <a:spLocks noChangeArrowheads="1"/>
            </p:cNvSpPr>
            <p:nvPr/>
          </p:nvSpPr>
          <p:spPr bwMode="auto">
            <a:xfrm>
              <a:off x="4666778" y="1242406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Read , </a:t>
              </a:r>
              <a:r>
                <a:rPr lang="en-US" altLang="zh-CN" sz="1300" b="1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DRM</a:t>
              </a:r>
              <a:r>
                <a:rPr lang="en-US" altLang="zh-CN" sz="1300" b="1" baseline="-25000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, Ads=0 , </a:t>
              </a:r>
              <a:r>
                <a:rPr lang="en-US" altLang="zh-CN" sz="1300" b="1" dirty="0">
                  <a:solidFill>
                    <a:schemeClr val="tx1"/>
                  </a:solidFill>
                  <a:latin typeface="+mn-ea"/>
                  <a:cs typeface="+mn-ea"/>
                </a:rPr>
                <a:t>ADD,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Zin</a:t>
              </a:r>
              <a:endParaRPr lang="zh-CN" altLang="en-US" sz="13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6" name="Rectangle 104"/>
            <p:cNvSpPr>
              <a:spLocks noChangeArrowheads="1"/>
            </p:cNvSpPr>
            <p:nvPr/>
          </p:nvSpPr>
          <p:spPr bwMode="auto">
            <a:xfrm>
              <a:off x="4666778" y="647474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AR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  <a:cs typeface="+mn-ea"/>
                </a:rPr>
                <a:t>X</a:t>
              </a:r>
              <a:r>
                <a:rPr lang="en-US" altLang="zh-CN" sz="1400" b="1" baseline="-25000" dirty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618605" y="77470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1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8605" y="134937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2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51625" y="192405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3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7500" y="255206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4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238105" y="4836160"/>
            <a:ext cx="37782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14" grpId="0" bldLvl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560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617583" y="144135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08340" y="1976336"/>
            <a:ext cx="33185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(6)</a:t>
            </a:r>
            <a:r>
              <a:rPr lang="zh-CN" altLang="en-US" sz="22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实现</a:t>
            </a:r>
            <a:endParaRPr lang="zh-CN" altLang="en-US" sz="2200" dirty="0"/>
          </a:p>
        </p:txBody>
      </p:sp>
      <p:grpSp>
        <p:nvGrpSpPr>
          <p:cNvPr id="269" name="组合 268"/>
          <p:cNvGrpSpPr/>
          <p:nvPr/>
        </p:nvGrpSpPr>
        <p:grpSpPr>
          <a:xfrm>
            <a:off x="2021878" y="2642677"/>
            <a:ext cx="6931696" cy="3665235"/>
            <a:chOff x="915073" y="2870007"/>
            <a:chExt cx="6931696" cy="3665235"/>
          </a:xfrm>
        </p:grpSpPr>
        <p:sp>
          <p:nvSpPr>
            <p:cNvPr id="3" name="矩形 2"/>
            <p:cNvSpPr/>
            <p:nvPr/>
          </p:nvSpPr>
          <p:spPr>
            <a:xfrm>
              <a:off x="3811308" y="4296217"/>
              <a:ext cx="249301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buClr>
                  <a:srgbClr val="FFC000"/>
                </a:buClr>
              </a:pPr>
              <a:r>
                <a:rPr lang="en-US" altLang="zh-CN" sz="1600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Ads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= (</a:t>
              </a:r>
              <a:r>
                <a:rPr lang="en-US" altLang="zh-CN" sz="1600" b="1" i="1" dirty="0" err="1">
                  <a:latin typeface="+mn-ea"/>
                  <a:cs typeface="Segoe UI Black" panose="020B0A02040204020203" pitchFamily="34" charset="0"/>
                </a:rPr>
                <a:t>lw+sw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) · </a:t>
              </a:r>
              <a:r>
                <a:rPr lang="en-US" altLang="zh-CN" sz="1600" b="1" dirty="0" err="1">
                  <a:solidFill>
                    <a:srgbClr val="9900CC"/>
                  </a:solidFill>
                  <a:latin typeface="+mn-ea"/>
                  <a:cs typeface="Segoe UI Black" panose="020B0A02040204020203" pitchFamily="34" charset="0"/>
                </a:rPr>
                <a:t>M</a:t>
              </a:r>
              <a:r>
                <a:rPr lang="en-US" altLang="zh-CN" sz="1600" b="1" baseline="-25000" dirty="0" err="1">
                  <a:solidFill>
                    <a:srgbClr val="9900CC"/>
                  </a:solidFill>
                  <a:latin typeface="+mn-ea"/>
                  <a:cs typeface="Segoe UI Black" panose="020B0A02040204020203" pitchFamily="34" charset="0"/>
                </a:rPr>
                <a:t>cal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· T2 + </a:t>
              </a:r>
              <a:r>
                <a:rPr lang="en-US" altLang="zh-CN" sz="1600" b="1" dirty="0" err="1">
                  <a:latin typeface="+mn-ea"/>
                  <a:cs typeface="Segoe UI Black" panose="020B0A02040204020203" pitchFamily="34" charset="0"/>
                </a:rPr>
                <a:t>addi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· </a:t>
              </a:r>
              <a:r>
                <a:rPr lang="en-US" altLang="zh-CN" sz="1600" b="1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M</a:t>
              </a:r>
              <a:r>
                <a:rPr lang="en-US" altLang="zh-CN" sz="1600" b="1" baseline="-2500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EX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· T2</a:t>
              </a:r>
              <a:endParaRPr lang="en-US" altLang="zh-CN" sz="1600" b="1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697632" y="5617975"/>
              <a:ext cx="2379053" cy="721853"/>
            </a:xfrm>
            <a:prstGeom prst="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2000" kern="0" dirty="0">
                  <a:solidFill>
                    <a:srgbClr val="3438F6"/>
                  </a:solidFill>
                  <a:latin typeface="+mn-ea"/>
                  <a:cs typeface="Segoe UI Black" panose="020B0A02040204020203" pitchFamily="34" charset="0"/>
                </a:rPr>
                <a:t>时序发生器</a:t>
              </a:r>
              <a:endParaRPr lang="zh-CN" altLang="en-US" sz="2000" kern="0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682181" y="2870007"/>
              <a:ext cx="1005403" cy="338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反馈信号</a:t>
              </a:r>
              <a:endPara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541150" y="5114765"/>
              <a:ext cx="2417647" cy="504797"/>
              <a:chOff x="5950492" y="4753749"/>
              <a:chExt cx="2549860" cy="532403"/>
            </a:xfrm>
          </p:grpSpPr>
          <p:grpSp>
            <p:nvGrpSpPr>
              <p:cNvPr id="15" name="Group 28"/>
              <p:cNvGrpSpPr/>
              <p:nvPr/>
            </p:nvGrpSpPr>
            <p:grpSpPr bwMode="auto">
              <a:xfrm>
                <a:off x="6377462" y="4753749"/>
                <a:ext cx="865584" cy="532403"/>
                <a:chOff x="2789" y="3067"/>
                <a:chExt cx="517" cy="318"/>
              </a:xfrm>
            </p:grpSpPr>
            <p:sp>
              <p:nvSpPr>
                <p:cNvPr id="2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789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3061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306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Group 37"/>
              <p:cNvGrpSpPr/>
              <p:nvPr/>
            </p:nvGrpSpPr>
            <p:grpSpPr bwMode="auto">
              <a:xfrm>
                <a:off x="7822289" y="4753749"/>
                <a:ext cx="678063" cy="532403"/>
                <a:chOff x="3652" y="3067"/>
                <a:chExt cx="405" cy="318"/>
              </a:xfrm>
            </p:grpSpPr>
            <p:sp>
              <p:nvSpPr>
                <p:cNvPr id="23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652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55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4057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" name="Rectangle 46"/>
              <p:cNvSpPr>
                <a:spLocks noChangeArrowheads="1"/>
              </p:cNvSpPr>
              <p:nvPr/>
            </p:nvSpPr>
            <p:spPr bwMode="auto">
              <a:xfrm>
                <a:off x="5950492" y="4767868"/>
                <a:ext cx="480488" cy="357069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sz="16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b="1" baseline="-25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if</a:t>
                </a:r>
                <a:endParaRPr lang="en-US" altLang="zh-CN" sz="1600" b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49"/>
              <p:cNvSpPr>
                <a:spLocks noChangeArrowheads="1"/>
              </p:cNvSpPr>
              <p:nvPr/>
            </p:nvSpPr>
            <p:spPr bwMode="auto">
              <a:xfrm>
                <a:off x="7504148" y="4877662"/>
                <a:ext cx="368329" cy="324802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sz="1400" b="1" dirty="0">
                    <a:latin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400" b="1" baseline="-25000" dirty="0">
                    <a:latin typeface="+mn-ea"/>
                    <a:cs typeface="Times New Roman" panose="02020603050405020304" pitchFamily="18" charset="0"/>
                  </a:rPr>
                  <a:t>1</a:t>
                </a:r>
                <a:endParaRPr lang="en-US" altLang="zh-CN" sz="1400" b="1" baseline="-25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Group 65"/>
            <p:cNvGrpSpPr/>
            <p:nvPr/>
          </p:nvGrpSpPr>
          <p:grpSpPr bwMode="auto">
            <a:xfrm flipH="1">
              <a:off x="6097327" y="5828957"/>
              <a:ext cx="576230" cy="285734"/>
              <a:chOff x="2108" y="3614"/>
              <a:chExt cx="363" cy="180"/>
            </a:xfrm>
          </p:grpSpPr>
          <p:sp>
            <p:nvSpPr>
              <p:cNvPr id="34" name="Line 66"/>
              <p:cNvSpPr>
                <a:spLocks noChangeShapeType="1"/>
              </p:cNvSpPr>
              <p:nvPr/>
            </p:nvSpPr>
            <p:spPr bwMode="auto">
              <a:xfrm rot="5400000" flipV="1">
                <a:off x="2290" y="3432"/>
                <a:ext cx="0" cy="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Line 67"/>
              <p:cNvSpPr>
                <a:spLocks noChangeShapeType="1"/>
              </p:cNvSpPr>
              <p:nvPr/>
            </p:nvSpPr>
            <p:spPr bwMode="auto">
              <a:xfrm rot="5400000" flipV="1">
                <a:off x="2290" y="3522"/>
                <a:ext cx="0" cy="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Line 68"/>
              <p:cNvSpPr>
                <a:spLocks noChangeShapeType="1"/>
              </p:cNvSpPr>
              <p:nvPr/>
            </p:nvSpPr>
            <p:spPr bwMode="auto">
              <a:xfrm rot="5400000" flipV="1">
                <a:off x="2290" y="3612"/>
                <a:ext cx="0" cy="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Rectangle 79"/>
            <p:cNvSpPr>
              <a:spLocks noChangeArrowheads="1"/>
            </p:cNvSpPr>
            <p:nvPr/>
          </p:nvSpPr>
          <p:spPr bwMode="auto">
            <a:xfrm>
              <a:off x="6720470" y="5763762"/>
              <a:ext cx="1126299" cy="584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</a:t>
              </a:r>
              <a:r>
                <a:rPr lang="en-US" altLang="zh-CN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停止</a:t>
              </a:r>
              <a:r>
                <a:rPr lang="en-US" altLang="zh-CN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复位</a:t>
              </a:r>
              <a:endPara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3097504" y="6202887"/>
              <a:ext cx="59916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2682180" y="3251668"/>
              <a:ext cx="1026085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359421" y="3299327"/>
              <a:ext cx="0" cy="2475623"/>
            </a:xfrm>
            <a:prstGeom prst="line">
              <a:avLst/>
            </a:prstGeom>
            <a:ln w="47625" cap="sq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>
              <a:off x="3359421" y="5799763"/>
              <a:ext cx="328163" cy="0"/>
            </a:xfrm>
            <a:prstGeom prst="straightConnector1">
              <a:avLst/>
            </a:prstGeom>
            <a:ln w="47625" cap="sq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2464499" y="6196688"/>
              <a:ext cx="538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dirty="0">
                  <a:latin typeface="+mn-ea"/>
                  <a:cs typeface="Times New Roman" panose="02020603050405020304" pitchFamily="18" charset="0"/>
                </a:rPr>
                <a:t>CLK</a:t>
              </a:r>
              <a:endParaRPr lang="zh-CN" altLang="en-US" sz="16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46"/>
            <p:cNvSpPr>
              <a:spLocks noChangeArrowheads="1"/>
            </p:cNvSpPr>
            <p:nvPr/>
          </p:nvSpPr>
          <p:spPr bwMode="auto">
            <a:xfrm>
              <a:off x="2538545" y="3301559"/>
              <a:ext cx="8162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en-US" altLang="zh-CN" b="1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~B</a:t>
              </a:r>
              <a:r>
                <a:rPr lang="en-US" altLang="zh-CN" b="1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</a:t>
              </a:r>
              <a:endParaRPr lang="en-US" altLang="zh-CN" b="1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920430" y="3727581"/>
              <a:ext cx="474764" cy="1365333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指令寄存器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9"/>
            <p:cNvSpPr>
              <a:spLocks noChangeArrowheads="1"/>
            </p:cNvSpPr>
            <p:nvPr/>
          </p:nvSpPr>
          <p:spPr bwMode="auto">
            <a:xfrm>
              <a:off x="915073" y="5106113"/>
              <a:ext cx="4665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IR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1849715" y="5106113"/>
              <a:ext cx="4665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4"/>
            <p:cNvSpPr>
              <a:spLocks noChangeArrowheads="1"/>
            </p:cNvSpPr>
            <p:nvPr/>
          </p:nvSpPr>
          <p:spPr bwMode="auto">
            <a:xfrm>
              <a:off x="1859384" y="3727580"/>
              <a:ext cx="488500" cy="1365333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箭头连接符 73"/>
            <p:cNvCxnSpPr>
              <a:stCxn id="70" idx="3"/>
              <a:endCxn id="73" idx="1"/>
            </p:cNvCxnSpPr>
            <p:nvPr/>
          </p:nvCxnSpPr>
          <p:spPr>
            <a:xfrm flipV="1">
              <a:off x="1395194" y="4410247"/>
              <a:ext cx="464190" cy="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347884" y="4184808"/>
              <a:ext cx="144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2325311" y="4461741"/>
              <a:ext cx="144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2347884" y="4736816"/>
              <a:ext cx="140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300532" y="3785006"/>
              <a:ext cx="47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3438F6"/>
                  </a:solidFill>
                </a:rPr>
                <a:t>lw</a:t>
              </a:r>
              <a:endParaRPr lang="zh-CN" altLang="en-US" b="1" dirty="0">
                <a:solidFill>
                  <a:srgbClr val="3438F6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510067" y="4115602"/>
              <a:ext cx="47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3438F6"/>
                  </a:solidFill>
                </a:rPr>
                <a:t>sw</a:t>
              </a:r>
              <a:endParaRPr lang="zh-CN" altLang="en-US" b="1" dirty="0">
                <a:solidFill>
                  <a:srgbClr val="3438F6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682180" y="4395511"/>
              <a:ext cx="642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3438F6"/>
                  </a:solidFill>
                </a:rPr>
                <a:t>addi</a:t>
              </a:r>
              <a:endParaRPr lang="zh-CN" altLang="en-US" b="1" dirty="0">
                <a:solidFill>
                  <a:srgbClr val="3438F6"/>
                </a:solidFill>
              </a:endParaRPr>
            </a:p>
          </p:txBody>
        </p:sp>
        <p:sp>
          <p:nvSpPr>
            <p:cNvPr id="81" name="Rectangle 46"/>
            <p:cNvSpPr>
              <a:spLocks noChangeArrowheads="1"/>
            </p:cNvSpPr>
            <p:nvPr/>
          </p:nvSpPr>
          <p:spPr bwMode="auto">
            <a:xfrm>
              <a:off x="3910329" y="5312677"/>
              <a:ext cx="502061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1400" b="1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cal</a:t>
              </a:r>
              <a:endParaRPr lang="en-US" altLang="zh-CN" sz="1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46"/>
            <p:cNvSpPr>
              <a:spLocks noChangeArrowheads="1"/>
            </p:cNvSpPr>
            <p:nvPr/>
          </p:nvSpPr>
          <p:spPr bwMode="auto">
            <a:xfrm>
              <a:off x="4347516" y="5205006"/>
              <a:ext cx="474809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1400" b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ex</a:t>
              </a:r>
              <a:endParaRPr lang="en-US" altLang="zh-CN" sz="1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49"/>
            <p:cNvSpPr>
              <a:spLocks noChangeArrowheads="1"/>
            </p:cNvSpPr>
            <p:nvPr/>
          </p:nvSpPr>
          <p:spPr bwMode="auto">
            <a:xfrm>
              <a:off x="5322248" y="5311438"/>
              <a:ext cx="349776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1400" b="1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en-US" altLang="zh-CN" sz="14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49"/>
            <p:cNvSpPr>
              <a:spLocks noChangeArrowheads="1"/>
            </p:cNvSpPr>
            <p:nvPr/>
          </p:nvSpPr>
          <p:spPr bwMode="auto">
            <a:xfrm>
              <a:off x="5665123" y="5216750"/>
              <a:ext cx="349776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1400" b="1" baseline="-25000" dirty="0">
                  <a:latin typeface="+mn-ea"/>
                  <a:cs typeface="Times New Roman" panose="02020603050405020304" pitchFamily="18" charset="0"/>
                </a:rPr>
                <a:t>3</a:t>
              </a:r>
              <a:endParaRPr lang="en-US" altLang="zh-CN" sz="14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428363" y="4186142"/>
              <a:ext cx="0" cy="1869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2539377" y="4461741"/>
              <a:ext cx="0" cy="151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2664720" y="4736816"/>
              <a:ext cx="0" cy="11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2428363" y="6056876"/>
              <a:ext cx="126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533719" y="5980707"/>
              <a:ext cx="115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667421" y="5916335"/>
              <a:ext cx="1026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3768763" y="4068252"/>
              <a:ext cx="2505710" cy="10464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7" name="直接箭头连接符 256"/>
            <p:cNvCxnSpPr/>
            <p:nvPr/>
          </p:nvCxnSpPr>
          <p:spPr>
            <a:xfrm>
              <a:off x="6274333" y="4395511"/>
              <a:ext cx="39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文本框 257"/>
            <p:cNvSpPr txBox="1"/>
            <p:nvPr/>
          </p:nvSpPr>
          <p:spPr>
            <a:xfrm>
              <a:off x="6617373" y="4226367"/>
              <a:ext cx="5588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</a:rPr>
                <a:t>A</a:t>
              </a:r>
              <a:r>
                <a:rPr lang="en-US" altLang="zh-CN" sz="1600" dirty="0">
                  <a:solidFill>
                    <a:srgbClr val="FF0000"/>
                  </a:solidFill>
                </a:rPr>
                <a:t>ds</a:t>
              </a:r>
              <a:endParaRPr lang="en-US" altLang="zh-CN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3871373" y="2906841"/>
            <a:ext cx="1008008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译码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8" name="Rectangle 8"/>
          <p:cNvSpPr>
            <a:spLocks noChangeArrowheads="1"/>
          </p:cNvSpPr>
          <p:nvPr/>
        </p:nvSpPr>
        <p:spPr bwMode="auto">
          <a:xfrm>
            <a:off x="2998602" y="2906842"/>
            <a:ext cx="508434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指令寄存器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995003" y="431490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ectangle 10"/>
          <p:cNvSpPr>
            <a:spLocks noChangeArrowheads="1"/>
          </p:cNvSpPr>
          <p:nvPr/>
        </p:nvSpPr>
        <p:spPr bwMode="auto">
          <a:xfrm>
            <a:off x="3262410" y="2110844"/>
            <a:ext cx="141577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+mn-ea"/>
              </a:rPr>
              <a:t>结果反馈信息</a:t>
            </a:r>
            <a:endParaRPr lang="zh-CN" altLang="en-US" sz="1600" b="1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812107" y="4289682"/>
            <a:ext cx="861964" cy="891200"/>
            <a:chOff x="5997326" y="4609422"/>
            <a:chExt cx="909103" cy="571095"/>
          </a:xfrm>
        </p:grpSpPr>
        <p:sp>
          <p:nvSpPr>
            <p:cNvPr id="85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Line 44"/>
            <p:cNvSpPr>
              <a:spLocks noChangeShapeType="1"/>
            </p:cNvSpPr>
            <p:nvPr/>
          </p:nvSpPr>
          <p:spPr bwMode="auto">
            <a:xfrm flipV="1">
              <a:off x="6906429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Line 52"/>
          <p:cNvSpPr>
            <a:spLocks noChangeShapeType="1"/>
          </p:cNvSpPr>
          <p:nvPr/>
        </p:nvSpPr>
        <p:spPr bwMode="auto">
          <a:xfrm rot="5400000" flipV="1">
            <a:off x="5167496" y="287531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Line 53"/>
          <p:cNvSpPr>
            <a:spLocks noChangeShapeType="1"/>
          </p:cNvSpPr>
          <p:nvPr/>
        </p:nvSpPr>
        <p:spPr bwMode="auto">
          <a:xfrm rot="5400000" flipV="1">
            <a:off x="5167496" y="3018184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Line 54"/>
          <p:cNvSpPr>
            <a:spLocks noChangeShapeType="1"/>
          </p:cNvSpPr>
          <p:nvPr/>
        </p:nvSpPr>
        <p:spPr bwMode="auto">
          <a:xfrm rot="5400000" flipV="1">
            <a:off x="5167496" y="316105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Line 55"/>
          <p:cNvSpPr>
            <a:spLocks noChangeShapeType="1"/>
          </p:cNvSpPr>
          <p:nvPr/>
        </p:nvSpPr>
        <p:spPr bwMode="auto">
          <a:xfrm rot="5400000" flipV="1">
            <a:off x="5167496" y="3305505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Line 56"/>
          <p:cNvSpPr>
            <a:spLocks noChangeShapeType="1"/>
          </p:cNvSpPr>
          <p:nvPr/>
        </p:nvSpPr>
        <p:spPr bwMode="auto">
          <a:xfrm rot="5400000" flipV="1">
            <a:off x="5167496" y="3449959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Line 57"/>
          <p:cNvSpPr>
            <a:spLocks noChangeShapeType="1"/>
          </p:cNvSpPr>
          <p:nvPr/>
        </p:nvSpPr>
        <p:spPr bwMode="auto">
          <a:xfrm rot="5400000" flipV="1">
            <a:off x="5167496" y="3594413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Line 58"/>
          <p:cNvSpPr>
            <a:spLocks noChangeShapeType="1"/>
          </p:cNvSpPr>
          <p:nvPr/>
        </p:nvSpPr>
        <p:spPr bwMode="auto">
          <a:xfrm rot="5400000" flipV="1">
            <a:off x="5167496" y="373728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Rectangle 60"/>
          <p:cNvSpPr>
            <a:spLocks noChangeArrowheads="1"/>
          </p:cNvSpPr>
          <p:nvPr/>
        </p:nvSpPr>
        <p:spPr bwMode="auto">
          <a:xfrm>
            <a:off x="4948225" y="2818960"/>
            <a:ext cx="33855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Rectangle 61"/>
          <p:cNvSpPr>
            <a:spLocks noChangeArrowheads="1"/>
          </p:cNvSpPr>
          <p:nvPr/>
        </p:nvSpPr>
        <p:spPr bwMode="auto">
          <a:xfrm>
            <a:off x="4944014" y="4042856"/>
            <a:ext cx="38824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Rectangle 6"/>
          <p:cNvSpPr>
            <a:spLocks noChangeArrowheads="1"/>
          </p:cNvSpPr>
          <p:nvPr/>
        </p:nvSpPr>
        <p:spPr bwMode="auto">
          <a:xfrm rot="5400000">
            <a:off x="8790172" y="2968963"/>
            <a:ext cx="2161169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70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微操作控制信号序列</a:t>
            </a:r>
            <a:endParaRPr lang="zh-CN" altLang="en-US" sz="170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Group 11"/>
          <p:cNvGrpSpPr/>
          <p:nvPr/>
        </p:nvGrpSpPr>
        <p:grpSpPr bwMode="auto">
          <a:xfrm rot="5400000">
            <a:off x="8432089" y="2886367"/>
            <a:ext cx="2012840" cy="431776"/>
            <a:chOff x="2746" y="1207"/>
            <a:chExt cx="1268" cy="409"/>
          </a:xfrm>
        </p:grpSpPr>
        <p:grpSp>
          <p:nvGrpSpPr>
            <p:cNvPr id="107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114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8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Group 62"/>
          <p:cNvGrpSpPr/>
          <p:nvPr/>
        </p:nvGrpSpPr>
        <p:grpSpPr bwMode="auto">
          <a:xfrm rot="5400000">
            <a:off x="8088405" y="2915731"/>
            <a:ext cx="2771622" cy="411142"/>
            <a:chOff x="2337" y="1238"/>
            <a:chExt cx="1746" cy="259"/>
          </a:xfrm>
        </p:grpSpPr>
        <p:sp>
          <p:nvSpPr>
            <p:cNvPr id="124" name="Rectangle 63"/>
            <p:cNvSpPr>
              <a:spLocks noChangeArrowheads="1"/>
            </p:cNvSpPr>
            <p:nvPr/>
          </p:nvSpPr>
          <p:spPr bwMode="auto">
            <a:xfrm rot="16200000">
              <a:off x="2315" y="1261"/>
              <a:ext cx="2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Rectangle 64"/>
            <p:cNvSpPr>
              <a:spLocks noChangeArrowheads="1"/>
            </p:cNvSpPr>
            <p:nvPr/>
          </p:nvSpPr>
          <p:spPr bwMode="auto">
            <a:xfrm rot="16200000">
              <a:off x="3847" y="1261"/>
              <a:ext cx="2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6" name="Line 72"/>
          <p:cNvSpPr>
            <a:spLocks noChangeShapeType="1"/>
          </p:cNvSpPr>
          <p:nvPr/>
        </p:nvSpPr>
        <p:spPr bwMode="auto">
          <a:xfrm rot="5400000" flipV="1">
            <a:off x="5169877" y="1866514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Line 73"/>
          <p:cNvSpPr>
            <a:spLocks noChangeShapeType="1"/>
          </p:cNvSpPr>
          <p:nvPr/>
        </p:nvSpPr>
        <p:spPr bwMode="auto">
          <a:xfrm rot="5400000" flipV="1">
            <a:off x="5169877" y="2009381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Line 74"/>
          <p:cNvSpPr>
            <a:spLocks noChangeShapeType="1"/>
          </p:cNvSpPr>
          <p:nvPr/>
        </p:nvSpPr>
        <p:spPr bwMode="auto">
          <a:xfrm rot="5400000" flipV="1">
            <a:off x="5169877" y="2152248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Line 75"/>
          <p:cNvSpPr>
            <a:spLocks noChangeShapeType="1"/>
          </p:cNvSpPr>
          <p:nvPr/>
        </p:nvSpPr>
        <p:spPr bwMode="auto">
          <a:xfrm rot="5400000" flipV="1">
            <a:off x="5169877" y="2296703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Rectangle 77"/>
          <p:cNvSpPr>
            <a:spLocks noChangeArrowheads="1"/>
          </p:cNvSpPr>
          <p:nvPr/>
        </p:nvSpPr>
        <p:spPr bwMode="auto">
          <a:xfrm>
            <a:off x="4554985" y="1968375"/>
            <a:ext cx="40908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78"/>
          <p:cNvSpPr>
            <a:spLocks noChangeArrowheads="1"/>
          </p:cNvSpPr>
          <p:nvPr/>
        </p:nvSpPr>
        <p:spPr bwMode="auto">
          <a:xfrm>
            <a:off x="4563132" y="2347767"/>
            <a:ext cx="36580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接箭头连接符 131"/>
          <p:cNvCxnSpPr>
            <a:stCxn id="68" idx="3"/>
            <a:endCxn id="67" idx="1"/>
          </p:cNvCxnSpPr>
          <p:nvPr/>
        </p:nvCxnSpPr>
        <p:spPr>
          <a:xfrm flipV="1">
            <a:off x="3507035" y="3589508"/>
            <a:ext cx="36433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9"/>
          <p:cNvSpPr>
            <a:spLocks noChangeArrowheads="1"/>
          </p:cNvSpPr>
          <p:nvPr/>
        </p:nvSpPr>
        <p:spPr bwMode="auto">
          <a:xfrm>
            <a:off x="4130927" y="431490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Rectangle 5"/>
          <p:cNvSpPr>
            <a:spLocks noChangeArrowheads="1"/>
          </p:cNvSpPr>
          <p:nvPr/>
        </p:nvSpPr>
        <p:spPr bwMode="auto">
          <a:xfrm>
            <a:off x="5458229" y="5105969"/>
            <a:ext cx="1512010" cy="603119"/>
          </a:xfrm>
          <a:prstGeom prst="rect">
            <a:avLst/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状态寄存器</a:t>
            </a:r>
            <a:endParaRPr lang="zh-CN" altLang="en-US" sz="170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5" name="Rectangle 3"/>
          <p:cNvSpPr>
            <a:spLocks noChangeArrowheads="1"/>
          </p:cNvSpPr>
          <p:nvPr/>
        </p:nvSpPr>
        <p:spPr bwMode="auto">
          <a:xfrm>
            <a:off x="7756076" y="1968375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硬布线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控制器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6" name="Rectangle 9"/>
          <p:cNvSpPr>
            <a:spLocks noChangeArrowheads="1"/>
          </p:cNvSpPr>
          <p:nvPr/>
        </p:nvSpPr>
        <p:spPr bwMode="auto">
          <a:xfrm>
            <a:off x="8886086" y="4681552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9"/>
          <p:cNvSpPr>
            <a:spLocks noChangeArrowheads="1"/>
          </p:cNvSpPr>
          <p:nvPr/>
        </p:nvSpPr>
        <p:spPr bwMode="auto">
          <a:xfrm>
            <a:off x="5227488" y="4775240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>
            <a:off x="5812107" y="4540087"/>
            <a:ext cx="2251859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6096511" y="4659629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6969159" y="4056949"/>
            <a:ext cx="158930" cy="1885553"/>
            <a:chOff x="7217654" y="4363960"/>
            <a:chExt cx="167621" cy="1988669"/>
          </a:xfrm>
        </p:grpSpPr>
        <p:cxnSp>
          <p:nvCxnSpPr>
            <p:cNvPr id="141" name="直接连接符 140"/>
            <p:cNvCxnSpPr/>
            <p:nvPr/>
          </p:nvCxnSpPr>
          <p:spPr>
            <a:xfrm>
              <a:off x="7217654" y="4363960"/>
              <a:ext cx="162113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7385275" y="4363960"/>
              <a:ext cx="0" cy="1988669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3"/>
          <p:cNvSpPr>
            <a:spLocks noChangeArrowheads="1"/>
          </p:cNvSpPr>
          <p:nvPr/>
        </p:nvSpPr>
        <p:spPr bwMode="auto">
          <a:xfrm>
            <a:off x="5470737" y="1973751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altLang="zh-CN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FSM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状态机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4" name="Rectangle 9"/>
          <p:cNvSpPr>
            <a:spLocks noChangeArrowheads="1"/>
          </p:cNvSpPr>
          <p:nvPr/>
        </p:nvSpPr>
        <p:spPr bwMode="auto">
          <a:xfrm>
            <a:off x="6878761" y="3381140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5" name="直接箭头连接符 144"/>
          <p:cNvCxnSpPr/>
          <p:nvPr/>
        </p:nvCxnSpPr>
        <p:spPr>
          <a:xfrm>
            <a:off x="4854952" y="5415975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79"/>
          <p:cNvSpPr>
            <a:spLocks noChangeArrowheads="1"/>
          </p:cNvSpPr>
          <p:nvPr/>
        </p:nvSpPr>
        <p:spPr bwMode="auto">
          <a:xfrm>
            <a:off x="4352994" y="5132291"/>
            <a:ext cx="595035" cy="584519"/>
          </a:xfrm>
          <a:prstGeom prst="rect">
            <a:avLst/>
          </a:prstGeom>
          <a:solidFill>
            <a:srgbClr val="7FC4FF"/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等腰三角形 146"/>
          <p:cNvSpPr/>
          <p:nvPr/>
        </p:nvSpPr>
        <p:spPr>
          <a:xfrm rot="5400000">
            <a:off x="5425904" y="5336012"/>
            <a:ext cx="233746" cy="172425"/>
          </a:xfrm>
          <a:prstGeom prst="triangle">
            <a:avLst>
              <a:gd name="adj" fmla="val 50001"/>
            </a:avLst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705" b="1" ker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8080877" y="4305692"/>
            <a:ext cx="864739" cy="615927"/>
            <a:chOff x="5997326" y="4609421"/>
            <a:chExt cx="909103" cy="647526"/>
          </a:xfrm>
        </p:grpSpPr>
        <p:sp>
          <p:nvSpPr>
            <p:cNvPr id="149" name="Line 38"/>
            <p:cNvSpPr>
              <a:spLocks noChangeShapeType="1"/>
            </p:cNvSpPr>
            <p:nvPr/>
          </p:nvSpPr>
          <p:spPr bwMode="auto">
            <a:xfrm flipV="1">
              <a:off x="5997326" y="4609421"/>
              <a:ext cx="0" cy="246420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647526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Line 38"/>
            <p:cNvSpPr>
              <a:spLocks noChangeShapeType="1"/>
            </p:cNvSpPr>
            <p:nvPr/>
          </p:nvSpPr>
          <p:spPr bwMode="auto">
            <a:xfrm flipV="1">
              <a:off x="6300360" y="4609421"/>
              <a:ext cx="0" cy="372094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Line 38"/>
            <p:cNvSpPr>
              <a:spLocks noChangeShapeType="1"/>
            </p:cNvSpPr>
            <p:nvPr/>
          </p:nvSpPr>
          <p:spPr bwMode="auto">
            <a:xfrm flipV="1">
              <a:off x="6603394" y="4609421"/>
              <a:ext cx="0" cy="496109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3" name="直接连接符 152"/>
          <p:cNvCxnSpPr/>
          <p:nvPr/>
        </p:nvCxnSpPr>
        <p:spPr>
          <a:xfrm>
            <a:off x="6386749" y="4777592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6671154" y="4919644"/>
            <a:ext cx="225971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809190" y="5724627"/>
            <a:ext cx="861964" cy="626689"/>
            <a:chOff x="5997326" y="4609421"/>
            <a:chExt cx="909103" cy="481104"/>
          </a:xfrm>
        </p:grpSpPr>
        <p:sp>
          <p:nvSpPr>
            <p:cNvPr id="156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481103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167257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38332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272719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0" name="直接连接符 159"/>
          <p:cNvCxnSpPr/>
          <p:nvPr/>
        </p:nvCxnSpPr>
        <p:spPr>
          <a:xfrm>
            <a:off x="6671154" y="5942502"/>
            <a:ext cx="451712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6383832" y="6079877"/>
            <a:ext cx="902570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>
            <a:off x="6970234" y="3928074"/>
            <a:ext cx="316169" cy="2128221"/>
            <a:chOff x="7200344" y="4349096"/>
            <a:chExt cx="184931" cy="2244608"/>
          </a:xfrm>
        </p:grpSpPr>
        <p:cxnSp>
          <p:nvCxnSpPr>
            <p:cNvPr id="163" name="直接连接符 162"/>
            <p:cNvCxnSpPr/>
            <p:nvPr/>
          </p:nvCxnSpPr>
          <p:spPr>
            <a:xfrm>
              <a:off x="7200344" y="4349096"/>
              <a:ext cx="184931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7385275" y="4349096"/>
              <a:ext cx="0" cy="2244608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组合 164"/>
          <p:cNvGrpSpPr/>
          <p:nvPr/>
        </p:nvGrpSpPr>
        <p:grpSpPr>
          <a:xfrm>
            <a:off x="6967327" y="3805453"/>
            <a:ext cx="479620" cy="2410145"/>
            <a:chOff x="7194091" y="4349096"/>
            <a:chExt cx="191184" cy="2541950"/>
          </a:xfrm>
        </p:grpSpPr>
        <p:cxnSp>
          <p:nvCxnSpPr>
            <p:cNvPr id="166" name="直接连接符 165"/>
            <p:cNvCxnSpPr/>
            <p:nvPr/>
          </p:nvCxnSpPr>
          <p:spPr>
            <a:xfrm>
              <a:off x="7194091" y="4349096"/>
              <a:ext cx="19118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>
              <a:off x="7385275" y="4349096"/>
              <a:ext cx="0" cy="254195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直接连接符 167"/>
          <p:cNvCxnSpPr/>
          <p:nvPr/>
        </p:nvCxnSpPr>
        <p:spPr>
          <a:xfrm>
            <a:off x="6096510" y="6215599"/>
            <a:ext cx="1350436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5809190" y="6351320"/>
            <a:ext cx="1801287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/>
          <p:cNvGrpSpPr/>
          <p:nvPr/>
        </p:nvGrpSpPr>
        <p:grpSpPr>
          <a:xfrm>
            <a:off x="6967319" y="3674911"/>
            <a:ext cx="643171" cy="2676405"/>
            <a:chOff x="7188106" y="4349096"/>
            <a:chExt cx="254645" cy="2822771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7188106" y="4349096"/>
              <a:ext cx="25464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7442751" y="4363475"/>
              <a:ext cx="0" cy="2808392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 Box 127"/>
          <p:cNvSpPr txBox="1">
            <a:spLocks noChangeArrowheads="1"/>
          </p:cNvSpPr>
          <p:nvPr/>
        </p:nvSpPr>
        <p:spPr bwMode="auto">
          <a:xfrm>
            <a:off x="548781" y="5309128"/>
            <a:ext cx="2971800" cy="1006429"/>
          </a:xfrm>
          <a:prstGeom prst="rect">
            <a:avLst/>
          </a:prstGeom>
          <a:noFill/>
          <a:ln w="12700" algn="ctr">
            <a:solidFill>
              <a:srgbClr val="3438F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35000"/>
              </a:lnSpc>
              <a:defRPr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操作控制信号仅仅与状态寄存器现态有关</a:t>
            </a:r>
            <a:endParaRPr lang="en-US" altLang="zh-CN" sz="22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51695" y="2627992"/>
            <a:ext cx="5100465" cy="291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分析数据通路，画出指令周期流程图，明确各节拍控制信号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构建状态转换表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实现有限状态机逻辑电路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solidFill>
                  <a:srgbClr val="9966FF"/>
                </a:solidFill>
                <a:sym typeface="Wingdings" panose="05000000000000000000" pitchFamily="2" charset="2"/>
              </a:rPr>
              <a:t>(5)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产生控制信号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32239" y="1906055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sp>
        <p:nvSpPr>
          <p:cNvPr id="173" name="矩形 172"/>
          <p:cNvSpPr/>
          <p:nvPr/>
        </p:nvSpPr>
        <p:spPr>
          <a:xfrm>
            <a:off x="6358751" y="2136888"/>
            <a:ext cx="5413683" cy="36933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分析数据通路，画指令周期流程图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，明确各节拍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(2)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设计时序发生器： </a:t>
            </a:r>
            <a:r>
              <a:rPr lang="zh-CN" altLang="en-US" sz="2300" dirty="0">
                <a:latin typeface="+mn-ea"/>
                <a:sym typeface="Arial" panose="020B0604020202020204" pitchFamily="34" charset="0"/>
              </a:rPr>
              <a:t>根据机器周期、节拍划分构建状态图，设计时序电路</a:t>
            </a:r>
            <a:endParaRPr lang="en-US" altLang="zh-CN" sz="23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出同一微操作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控制信号产生条件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(5) 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对相关信号进行归并处理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Arial" panose="020B0604020202020204" pitchFamily="34" charset="0"/>
              </a:rPr>
              <a:t>(6)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实现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887" y="1492862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815711" y="1884007"/>
            <a:ext cx="4937042" cy="100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b="1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分析数据通路，画出指令周期流程图，明确各节拍控制信号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0755" y="3540237"/>
          <a:ext cx="10131425" cy="247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  <a:gridCol w="1625600"/>
                <a:gridCol w="2088515"/>
                <a:gridCol w="1941830"/>
                <a:gridCol w="1896110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beq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i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R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 , SUB,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PSW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I_imms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Ads , 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ADD, 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Write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RegDst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99" name="组合 598"/>
          <p:cNvGrpSpPr/>
          <p:nvPr/>
        </p:nvGrpSpPr>
        <p:grpSpPr>
          <a:xfrm>
            <a:off x="7074698" y="1566954"/>
            <a:ext cx="2520000" cy="1497726"/>
            <a:chOff x="4666778" y="647474"/>
            <a:chExt cx="2520000" cy="1497726"/>
          </a:xfrm>
          <a:noFill/>
        </p:grpSpPr>
        <p:sp>
          <p:nvSpPr>
            <p:cNvPr id="603" name="Rectangle 104"/>
            <p:cNvSpPr>
              <a:spLocks noChangeArrowheads="1"/>
            </p:cNvSpPr>
            <p:nvPr/>
          </p:nvSpPr>
          <p:spPr bwMode="auto">
            <a:xfrm>
              <a:off x="4666778" y="1769966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DR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IR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4" name="Rectangle 104"/>
            <p:cNvSpPr>
              <a:spLocks noChangeArrowheads="1"/>
            </p:cNvSpPr>
            <p:nvPr/>
          </p:nvSpPr>
          <p:spPr bwMode="auto">
            <a:xfrm>
              <a:off x="4666778" y="1392838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Z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5" name="Rectangle 104"/>
            <p:cNvSpPr>
              <a:spLocks noChangeArrowheads="1"/>
            </p:cNvSpPr>
            <p:nvPr/>
          </p:nvSpPr>
          <p:spPr bwMode="auto">
            <a:xfrm>
              <a:off x="4666778" y="1015711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Read , </a:t>
              </a:r>
              <a:r>
                <a:rPr lang="en-US" altLang="zh-CN" sz="1300" b="1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DRM</a:t>
              </a:r>
              <a:r>
                <a:rPr lang="en-US" altLang="zh-CN" sz="1300" b="1" baseline="-25000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, Ads=0 , </a:t>
              </a:r>
              <a:r>
                <a:rPr lang="en-US" altLang="zh-CN" sz="1300" b="1" dirty="0">
                  <a:solidFill>
                    <a:schemeClr val="tx1"/>
                  </a:solidFill>
                  <a:latin typeface="+mn-ea"/>
                  <a:cs typeface="+mn-ea"/>
                </a:rPr>
                <a:t>ADD,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Zin</a:t>
              </a:r>
              <a:endParaRPr lang="zh-CN" altLang="en-US" sz="13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6" name="Rectangle 104"/>
            <p:cNvSpPr>
              <a:spLocks noChangeArrowheads="1"/>
            </p:cNvSpPr>
            <p:nvPr/>
          </p:nvSpPr>
          <p:spPr bwMode="auto">
            <a:xfrm>
              <a:off x="4666778" y="647474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AR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  <a:cs typeface="+mn-ea"/>
                </a:rPr>
                <a:t>X</a:t>
              </a:r>
              <a:r>
                <a:rPr lang="en-US" altLang="zh-CN" sz="1400" b="1" baseline="-25000" dirty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618605" y="158369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1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6385" y="194945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2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33845" y="227965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3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7500" y="266763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4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9300" y="2941693"/>
            <a:ext cx="4937042" cy="44627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300" b="1" dirty="0">
                <a:solidFill>
                  <a:srgbClr val="9966FF"/>
                </a:solidFill>
                <a:sym typeface="Arial" panose="020B0604020202020204" pitchFamily="34" charset="0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58583" y="1444516"/>
            <a:ext cx="409147" cy="1791148"/>
            <a:chOff x="4104734" y="2340409"/>
            <a:chExt cx="431523" cy="1889101"/>
          </a:xfrm>
        </p:grpSpPr>
        <p:grpSp>
          <p:nvGrpSpPr>
            <p:cNvPr id="30" name="组合 29"/>
            <p:cNvGrpSpPr/>
            <p:nvPr/>
          </p:nvGrpSpPr>
          <p:grpSpPr>
            <a:xfrm>
              <a:off x="4105610" y="2340409"/>
              <a:ext cx="416458" cy="408604"/>
              <a:chOff x="4433572" y="2306529"/>
              <a:chExt cx="416458" cy="408604"/>
            </a:xfrm>
          </p:grpSpPr>
          <p:sp>
            <p:nvSpPr>
              <p:cNvPr id="31" name="椭圆 30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433572" y="2306529"/>
                <a:ext cx="416244" cy="38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0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120013" y="2819627"/>
              <a:ext cx="416244" cy="422885"/>
              <a:chOff x="4447975" y="2292248"/>
              <a:chExt cx="416244" cy="422885"/>
            </a:xfrm>
          </p:grpSpPr>
          <p:sp>
            <p:nvSpPr>
              <p:cNvPr id="34" name="椭圆 33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447975" y="2292248"/>
                <a:ext cx="416244" cy="389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1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116097" y="3311968"/>
              <a:ext cx="416244" cy="424043"/>
              <a:chOff x="4444059" y="2291090"/>
              <a:chExt cx="416244" cy="424043"/>
            </a:xfrm>
          </p:grpSpPr>
          <p:sp>
            <p:nvSpPr>
              <p:cNvPr id="37" name="椭圆 36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444059" y="2291090"/>
                <a:ext cx="416244" cy="389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2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104734" y="3792721"/>
              <a:ext cx="427607" cy="436789"/>
              <a:chOff x="4450246" y="2278344"/>
              <a:chExt cx="427607" cy="436789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461609" y="2278344"/>
                <a:ext cx="416244" cy="38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3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456134" y="3862136"/>
            <a:ext cx="429417" cy="2281997"/>
            <a:chOff x="1411989" y="4068324"/>
            <a:chExt cx="429417" cy="2281997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6290" y="4068324"/>
              <a:ext cx="425116" cy="384080"/>
              <a:chOff x="4438916" y="2312767"/>
              <a:chExt cx="448364" cy="405084"/>
            </a:xfrm>
          </p:grpSpPr>
          <p:sp>
            <p:nvSpPr>
              <p:cNvPr id="44" name="椭圆 43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438916" y="2312767"/>
                <a:ext cx="448364" cy="40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4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418519" y="4540462"/>
              <a:ext cx="421909" cy="388708"/>
              <a:chOff x="4441267" y="2305167"/>
              <a:chExt cx="444982" cy="409966"/>
            </a:xfrm>
          </p:grpSpPr>
          <p:sp>
            <p:nvSpPr>
              <p:cNvPr id="47" name="椭圆 46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441267" y="2305167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5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18536" y="5002924"/>
              <a:ext cx="421909" cy="405590"/>
              <a:chOff x="4441285" y="2287362"/>
              <a:chExt cx="444982" cy="427771"/>
            </a:xfrm>
          </p:grpSpPr>
          <p:sp>
            <p:nvSpPr>
              <p:cNvPr id="50" name="椭圆 49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4441285" y="2287362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6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418519" y="5475062"/>
              <a:ext cx="421909" cy="412797"/>
              <a:chOff x="4450010" y="2279761"/>
              <a:chExt cx="444982" cy="435372"/>
            </a:xfrm>
          </p:grpSpPr>
          <p:sp>
            <p:nvSpPr>
              <p:cNvPr id="53" name="椭圆 52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4450010" y="2279761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7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411989" y="5937524"/>
              <a:ext cx="421909" cy="412797"/>
              <a:chOff x="4450010" y="2279761"/>
              <a:chExt cx="444982" cy="435372"/>
            </a:xfrm>
          </p:grpSpPr>
          <p:sp>
            <p:nvSpPr>
              <p:cNvPr id="56" name="椭圆 55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450010" y="2279761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3373003" y="3826727"/>
            <a:ext cx="506988" cy="2281997"/>
            <a:chOff x="1371794" y="4068324"/>
            <a:chExt cx="506988" cy="2281997"/>
          </a:xfrm>
        </p:grpSpPr>
        <p:grpSp>
          <p:nvGrpSpPr>
            <p:cNvPr id="59" name="组合 58"/>
            <p:cNvGrpSpPr/>
            <p:nvPr/>
          </p:nvGrpSpPr>
          <p:grpSpPr>
            <a:xfrm>
              <a:off x="1416290" y="4068324"/>
              <a:ext cx="425116" cy="384080"/>
              <a:chOff x="4438916" y="2312767"/>
              <a:chExt cx="448364" cy="405084"/>
            </a:xfrm>
          </p:grpSpPr>
          <p:sp>
            <p:nvSpPr>
              <p:cNvPr id="60" name="椭圆 59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4438916" y="2312767"/>
                <a:ext cx="448364" cy="40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9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78324" y="4540462"/>
              <a:ext cx="500458" cy="388708"/>
              <a:chOff x="4398875" y="2305167"/>
              <a:chExt cx="527827" cy="409966"/>
            </a:xfrm>
          </p:grpSpPr>
          <p:sp>
            <p:nvSpPr>
              <p:cNvPr id="63" name="椭圆 62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4398875" y="2305167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10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388389" y="5002924"/>
              <a:ext cx="481222" cy="405590"/>
              <a:chOff x="4409491" y="2287362"/>
              <a:chExt cx="507539" cy="427771"/>
            </a:xfrm>
          </p:grpSpPr>
          <p:sp>
            <p:nvSpPr>
              <p:cNvPr id="66" name="椭圆 65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4409491" y="2287362"/>
                <a:ext cx="507539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11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378324" y="5475062"/>
              <a:ext cx="500458" cy="412797"/>
              <a:chOff x="4407618" y="2279761"/>
              <a:chExt cx="527827" cy="435372"/>
            </a:xfrm>
          </p:grpSpPr>
          <p:sp>
            <p:nvSpPr>
              <p:cNvPr id="69" name="椭圆 68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12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1371794" y="5937524"/>
              <a:ext cx="500458" cy="412797"/>
              <a:chOff x="4407618" y="2279761"/>
              <a:chExt cx="527827" cy="435372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13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5080615" y="3854020"/>
            <a:ext cx="522801" cy="2281997"/>
            <a:chOff x="1366046" y="4068324"/>
            <a:chExt cx="522801" cy="2281997"/>
          </a:xfrm>
        </p:grpSpPr>
        <p:grpSp>
          <p:nvGrpSpPr>
            <p:cNvPr id="75" name="组合 74"/>
            <p:cNvGrpSpPr/>
            <p:nvPr/>
          </p:nvGrpSpPr>
          <p:grpSpPr>
            <a:xfrm>
              <a:off x="1366046" y="4068324"/>
              <a:ext cx="503664" cy="384080"/>
              <a:chOff x="4385931" y="2312767"/>
              <a:chExt cx="531208" cy="405084"/>
            </a:xfrm>
          </p:grpSpPr>
          <p:sp>
            <p:nvSpPr>
              <p:cNvPr id="76" name="椭圆 75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385931" y="2312767"/>
                <a:ext cx="531208" cy="40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14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378324" y="4540462"/>
              <a:ext cx="500458" cy="388708"/>
              <a:chOff x="4398875" y="2305167"/>
              <a:chExt cx="527827" cy="409966"/>
            </a:xfrm>
          </p:grpSpPr>
          <p:sp>
            <p:nvSpPr>
              <p:cNvPr id="79" name="椭圆 78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398875" y="2305167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15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388389" y="5002924"/>
              <a:ext cx="500458" cy="405590"/>
              <a:chOff x="4409491" y="2287362"/>
              <a:chExt cx="527827" cy="427771"/>
            </a:xfrm>
          </p:grpSpPr>
          <p:sp>
            <p:nvSpPr>
              <p:cNvPr id="82" name="椭圆 8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4409491" y="2287362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16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1378324" y="5475062"/>
              <a:ext cx="500458" cy="412797"/>
              <a:chOff x="4407618" y="2279761"/>
              <a:chExt cx="527827" cy="435372"/>
            </a:xfrm>
          </p:grpSpPr>
          <p:sp>
            <p:nvSpPr>
              <p:cNvPr id="85" name="椭圆 84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17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1371794" y="5937524"/>
              <a:ext cx="500458" cy="412797"/>
              <a:chOff x="4407618" y="2279761"/>
              <a:chExt cx="527827" cy="435372"/>
            </a:xfrm>
          </p:grpSpPr>
          <p:sp>
            <p:nvSpPr>
              <p:cNvPr id="88" name="椭圆 87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18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7225801" y="4663157"/>
            <a:ext cx="526223" cy="1347397"/>
            <a:chOff x="1371795" y="5002924"/>
            <a:chExt cx="526223" cy="1347397"/>
          </a:xfrm>
        </p:grpSpPr>
        <p:grpSp>
          <p:nvGrpSpPr>
            <p:cNvPr id="91" name="组合 90"/>
            <p:cNvGrpSpPr/>
            <p:nvPr/>
          </p:nvGrpSpPr>
          <p:grpSpPr>
            <a:xfrm>
              <a:off x="1388389" y="5002924"/>
              <a:ext cx="500458" cy="405590"/>
              <a:chOff x="4409491" y="2287362"/>
              <a:chExt cx="527827" cy="427771"/>
            </a:xfrm>
          </p:grpSpPr>
          <p:sp>
            <p:nvSpPr>
              <p:cNvPr id="92" name="椭圆 9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4409491" y="2287362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19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1378324" y="5475062"/>
              <a:ext cx="519694" cy="412797"/>
              <a:chOff x="4407618" y="2279761"/>
              <a:chExt cx="548115" cy="435372"/>
            </a:xfrm>
          </p:grpSpPr>
          <p:sp>
            <p:nvSpPr>
              <p:cNvPr id="95" name="椭圆 94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4407618" y="2279761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20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1371795" y="5937524"/>
              <a:ext cx="500458" cy="412797"/>
              <a:chOff x="4407618" y="2279761"/>
              <a:chExt cx="527827" cy="435372"/>
            </a:xfrm>
          </p:grpSpPr>
          <p:sp>
            <p:nvSpPr>
              <p:cNvPr id="98" name="椭圆 97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21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9116591" y="4717767"/>
            <a:ext cx="536288" cy="1347397"/>
            <a:chOff x="1361747" y="5002924"/>
            <a:chExt cx="536288" cy="1347397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378341" y="5002924"/>
              <a:ext cx="519694" cy="405590"/>
              <a:chOff x="4398893" y="2287362"/>
              <a:chExt cx="548115" cy="427771"/>
            </a:xfrm>
          </p:grpSpPr>
          <p:sp>
            <p:nvSpPr>
              <p:cNvPr id="102" name="椭圆 10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4398893" y="2287362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22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1368276" y="5475062"/>
              <a:ext cx="519694" cy="412797"/>
              <a:chOff x="4397020" y="2279761"/>
              <a:chExt cx="548115" cy="435372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4397020" y="2279761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23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1361747" y="5937524"/>
              <a:ext cx="519694" cy="412797"/>
              <a:chOff x="4397020" y="2279761"/>
              <a:chExt cx="548115" cy="435372"/>
            </a:xfrm>
          </p:grpSpPr>
          <p:sp>
            <p:nvSpPr>
              <p:cNvPr id="108" name="椭圆 107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4397020" y="2279761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24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887" y="141627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pic>
        <p:nvPicPr>
          <p:cNvPr id="6" name="图片 5"/>
          <p:cNvPicPr/>
          <p:nvPr/>
        </p:nvPicPr>
        <p:blipFill rotWithShape="1">
          <a:blip r:embed="rId1"/>
          <a:srcRect l="17065" t="2070" b="24546"/>
          <a:stretch>
            <a:fillRect/>
          </a:stretch>
        </p:blipFill>
        <p:spPr bwMode="auto">
          <a:xfrm>
            <a:off x="7059310" y="960123"/>
            <a:ext cx="4730354" cy="48423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38122" y="2912263"/>
          <a:ext cx="5396918" cy="353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22"/>
                <a:gridCol w="548208"/>
                <a:gridCol w="560832"/>
                <a:gridCol w="646176"/>
                <a:gridCol w="768096"/>
                <a:gridCol w="731520"/>
                <a:gridCol w="707136"/>
                <a:gridCol w="719328"/>
              </a:tblGrid>
              <a:tr h="449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现态</a:t>
                      </a:r>
                      <a:endParaRPr lang="zh-CN" altLang="en-US" sz="16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lw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sw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beq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add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addi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equal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次态</a:t>
                      </a:r>
                      <a:endParaRPr lang="zh-CN" altLang="en-US" sz="16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</a:tr>
              <a:tr h="36101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3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S9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S14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S19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S22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3438F6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3438F6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S5</a:t>
                      </a: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7814424" y="2436765"/>
            <a:ext cx="1292999" cy="1269604"/>
          </a:xfrm>
          <a:prstGeom prst="roundRect">
            <a:avLst>
              <a:gd name="adj" fmla="val 5173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283705" y="5897877"/>
            <a:ext cx="44383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200" dirty="0">
                <a:latin typeface="+mn-ea"/>
              </a:rPr>
              <a:t>是否所有指令执行阶段都采用完全不同的状态路径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?</a:t>
            </a:r>
            <a:endParaRPr lang="en-US" altLang="zh-CN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0385" y="1909580"/>
            <a:ext cx="2903359" cy="849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9966FF"/>
                </a:solidFill>
                <a:sym typeface="Arial" panose="020B0604020202020204" pitchFamily="34" charset="0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2300" b="1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构建状态转换表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376843" y="1033996"/>
          <a:ext cx="5388437" cy="545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1"/>
                <a:gridCol w="585216"/>
                <a:gridCol w="499872"/>
                <a:gridCol w="682752"/>
                <a:gridCol w="707136"/>
                <a:gridCol w="743712"/>
                <a:gridCol w="694944"/>
                <a:gridCol w="755904"/>
              </a:tblGrid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现态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lw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sw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beq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add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err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addi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Equal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次态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500" b="1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S9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S14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S19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S22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en-US" altLang="zh-CN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S6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S6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S7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S7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500" b="1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S8</a:t>
                      </a:r>
                      <a:endParaRPr lang="zh-CN" altLang="en-US" sz="15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S8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kern="120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500" b="1" kern="1200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…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…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S16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0</a:t>
                      </a:r>
                      <a:endParaRPr lang="zh-CN" altLang="en-US" sz="15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500" b="1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S16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S17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962004" y="1307093"/>
            <a:ext cx="396005" cy="2457873"/>
            <a:chOff x="1671351" y="2032149"/>
            <a:chExt cx="417657" cy="2592288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671351" y="2032149"/>
              <a:ext cx="41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744086" y="4624437"/>
              <a:ext cx="30374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1930689" y="2032149"/>
              <a:ext cx="0" cy="2592288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5760511" y="1785014"/>
            <a:ext cx="447367" cy="162961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705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取指令周期状态</a:t>
            </a:r>
            <a:endParaRPr lang="zh-CN" altLang="en-US" sz="1705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06149" y="3764966"/>
            <a:ext cx="55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206149" y="5285302"/>
            <a:ext cx="55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rot="16200000">
            <a:off x="5793329" y="4383903"/>
            <a:ext cx="447367" cy="34240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1705" b="1" i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lw</a:t>
            </a:r>
            <a:endParaRPr lang="zh-CN" altLang="en-US" sz="1705" i="1" dirty="0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193630" y="6493619"/>
            <a:ext cx="55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16200000">
            <a:off x="5795692" y="5664237"/>
            <a:ext cx="447367" cy="51071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1705" b="1" i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beq</a:t>
            </a:r>
            <a:endParaRPr lang="zh-CN" altLang="en-US" sz="1705" b="1" i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 rotWithShape="1">
          <a:blip r:embed="rId1"/>
          <a:srcRect l="17065" t="2070" b="24546"/>
          <a:stretch>
            <a:fillRect/>
          </a:stretch>
        </p:blipFill>
        <p:spPr bwMode="auto">
          <a:xfrm>
            <a:off x="617583" y="2441324"/>
            <a:ext cx="4127472" cy="40385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785041" y="1444833"/>
            <a:ext cx="2903359" cy="849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9966FF"/>
                </a:solidFill>
                <a:sym typeface="Arial" panose="020B0604020202020204" pitchFamily="34" charset="0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2300" b="1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构建状态转换表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85" y="148757"/>
            <a:ext cx="10515600" cy="617641"/>
          </a:xfrm>
        </p:spPr>
        <p:txBody>
          <a:bodyPr/>
          <a:lstStyle/>
          <a:p>
            <a:r>
              <a:rPr lang="zh-CN" altLang="en-US" dirty="0"/>
              <a:t>本讲主要内容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026447" y="1441023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9.6 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硬布线控制器设计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56973" y="3004377"/>
            <a:ext cx="1008008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译码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084202" y="3004378"/>
            <a:ext cx="508434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指令寄存器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080603" y="4412444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48010" y="2208380"/>
            <a:ext cx="141577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+mn-ea"/>
              </a:rPr>
              <a:t>结果反馈信息</a:t>
            </a:r>
            <a:endParaRPr lang="zh-CN" altLang="en-US" sz="1600" b="1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97707" y="4387218"/>
            <a:ext cx="861964" cy="891200"/>
            <a:chOff x="5997326" y="4609422"/>
            <a:chExt cx="909103" cy="571095"/>
          </a:xfrm>
        </p:grpSpPr>
        <p:sp>
          <p:nvSpPr>
            <p:cNvPr id="9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 flipV="1">
              <a:off x="6906429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Line 52"/>
          <p:cNvSpPr>
            <a:spLocks noChangeShapeType="1"/>
          </p:cNvSpPr>
          <p:nvPr/>
        </p:nvSpPr>
        <p:spPr bwMode="auto">
          <a:xfrm rot="5400000" flipV="1">
            <a:off x="4253096" y="2972853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53"/>
          <p:cNvSpPr>
            <a:spLocks noChangeShapeType="1"/>
          </p:cNvSpPr>
          <p:nvPr/>
        </p:nvSpPr>
        <p:spPr bwMode="auto">
          <a:xfrm rot="5400000" flipV="1">
            <a:off x="4253096" y="3115720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54"/>
          <p:cNvSpPr>
            <a:spLocks noChangeShapeType="1"/>
          </p:cNvSpPr>
          <p:nvPr/>
        </p:nvSpPr>
        <p:spPr bwMode="auto">
          <a:xfrm rot="5400000" flipV="1">
            <a:off x="4253096" y="325858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55"/>
          <p:cNvSpPr>
            <a:spLocks noChangeShapeType="1"/>
          </p:cNvSpPr>
          <p:nvPr/>
        </p:nvSpPr>
        <p:spPr bwMode="auto">
          <a:xfrm rot="5400000" flipV="1">
            <a:off x="4253096" y="340304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56"/>
          <p:cNvSpPr>
            <a:spLocks noChangeShapeType="1"/>
          </p:cNvSpPr>
          <p:nvPr/>
        </p:nvSpPr>
        <p:spPr bwMode="auto">
          <a:xfrm rot="5400000" flipV="1">
            <a:off x="4253096" y="3547495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57"/>
          <p:cNvSpPr>
            <a:spLocks noChangeShapeType="1"/>
          </p:cNvSpPr>
          <p:nvPr/>
        </p:nvSpPr>
        <p:spPr bwMode="auto">
          <a:xfrm rot="5400000" flipV="1">
            <a:off x="4253096" y="3691949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 rot="5400000" flipV="1">
            <a:off x="4253096" y="383481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60"/>
          <p:cNvSpPr>
            <a:spLocks noChangeArrowheads="1"/>
          </p:cNvSpPr>
          <p:nvPr/>
        </p:nvSpPr>
        <p:spPr bwMode="auto">
          <a:xfrm>
            <a:off x="4033825" y="2916496"/>
            <a:ext cx="33855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61"/>
          <p:cNvSpPr>
            <a:spLocks noChangeArrowheads="1"/>
          </p:cNvSpPr>
          <p:nvPr/>
        </p:nvSpPr>
        <p:spPr bwMode="auto">
          <a:xfrm>
            <a:off x="4029614" y="4140392"/>
            <a:ext cx="38824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 rot="5400000">
            <a:off x="7875772" y="3066499"/>
            <a:ext cx="2161169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70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微操作控制信号序列</a:t>
            </a:r>
            <a:endParaRPr lang="zh-CN" altLang="en-US" sz="170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11"/>
          <p:cNvGrpSpPr/>
          <p:nvPr/>
        </p:nvGrpSpPr>
        <p:grpSpPr bwMode="auto">
          <a:xfrm rot="5400000">
            <a:off x="7517689" y="2983903"/>
            <a:ext cx="2012840" cy="431776"/>
            <a:chOff x="2746" y="1207"/>
            <a:chExt cx="1268" cy="409"/>
          </a:xfrm>
        </p:grpSpPr>
        <p:grpSp>
          <p:nvGrpSpPr>
            <p:cNvPr id="24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62"/>
          <p:cNvGrpSpPr/>
          <p:nvPr/>
        </p:nvGrpSpPr>
        <p:grpSpPr bwMode="auto">
          <a:xfrm rot="5400000">
            <a:off x="7174005" y="3013267"/>
            <a:ext cx="2771622" cy="411142"/>
            <a:chOff x="2337" y="1238"/>
            <a:chExt cx="1746" cy="259"/>
          </a:xfrm>
        </p:grpSpPr>
        <p:sp>
          <p:nvSpPr>
            <p:cNvPr id="41" name="Rectangle 63"/>
            <p:cNvSpPr>
              <a:spLocks noChangeArrowheads="1"/>
            </p:cNvSpPr>
            <p:nvPr/>
          </p:nvSpPr>
          <p:spPr bwMode="auto">
            <a:xfrm rot="16200000">
              <a:off x="2315" y="1261"/>
              <a:ext cx="2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64"/>
            <p:cNvSpPr>
              <a:spLocks noChangeArrowheads="1"/>
            </p:cNvSpPr>
            <p:nvPr/>
          </p:nvSpPr>
          <p:spPr bwMode="auto">
            <a:xfrm rot="16200000">
              <a:off x="3847" y="1261"/>
              <a:ext cx="2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Line 72"/>
          <p:cNvSpPr>
            <a:spLocks noChangeShapeType="1"/>
          </p:cNvSpPr>
          <p:nvPr/>
        </p:nvSpPr>
        <p:spPr bwMode="auto">
          <a:xfrm rot="5400000" flipV="1">
            <a:off x="4255477" y="1964050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Line 73"/>
          <p:cNvSpPr>
            <a:spLocks noChangeShapeType="1"/>
          </p:cNvSpPr>
          <p:nvPr/>
        </p:nvSpPr>
        <p:spPr bwMode="auto">
          <a:xfrm rot="5400000" flipV="1">
            <a:off x="4255477" y="2106917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Line 74"/>
          <p:cNvSpPr>
            <a:spLocks noChangeShapeType="1"/>
          </p:cNvSpPr>
          <p:nvPr/>
        </p:nvSpPr>
        <p:spPr bwMode="auto">
          <a:xfrm rot="5400000" flipV="1">
            <a:off x="4255477" y="2249784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Line 75"/>
          <p:cNvSpPr>
            <a:spLocks noChangeShapeType="1"/>
          </p:cNvSpPr>
          <p:nvPr/>
        </p:nvSpPr>
        <p:spPr bwMode="auto">
          <a:xfrm rot="5400000" flipV="1">
            <a:off x="4255477" y="2394239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77"/>
          <p:cNvSpPr>
            <a:spLocks noChangeArrowheads="1"/>
          </p:cNvSpPr>
          <p:nvPr/>
        </p:nvSpPr>
        <p:spPr bwMode="auto">
          <a:xfrm>
            <a:off x="3640585" y="2065911"/>
            <a:ext cx="40908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78"/>
          <p:cNvSpPr>
            <a:spLocks noChangeArrowheads="1"/>
          </p:cNvSpPr>
          <p:nvPr/>
        </p:nvSpPr>
        <p:spPr bwMode="auto">
          <a:xfrm>
            <a:off x="3648732" y="2445303"/>
            <a:ext cx="36580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5" idx="3"/>
            <a:endCxn id="4" idx="1"/>
          </p:cNvCxnSpPr>
          <p:nvPr/>
        </p:nvCxnSpPr>
        <p:spPr>
          <a:xfrm flipV="1">
            <a:off x="2592635" y="3687044"/>
            <a:ext cx="36433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3216527" y="4412444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4543829" y="5203505"/>
            <a:ext cx="1512010" cy="603119"/>
          </a:xfrm>
          <a:prstGeom prst="rect">
            <a:avLst/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状态寄存器</a:t>
            </a:r>
            <a:endParaRPr lang="zh-CN" altLang="en-US" sz="170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6841676" y="2065911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硬布线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控制器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7971686" y="4779088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4313088" y="4872776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4897707" y="4637623"/>
            <a:ext cx="2251859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182111" y="4757165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6054759" y="4154485"/>
            <a:ext cx="158930" cy="1885553"/>
            <a:chOff x="7217654" y="4363960"/>
            <a:chExt cx="167621" cy="1988669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217654" y="4363960"/>
              <a:ext cx="162113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7385275" y="4363960"/>
              <a:ext cx="0" cy="1988669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556337" y="2071287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altLang="zh-CN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FSM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状态机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5964361" y="3478676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3940552" y="5513511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79"/>
          <p:cNvSpPr>
            <a:spLocks noChangeArrowheads="1"/>
          </p:cNvSpPr>
          <p:nvPr/>
        </p:nvSpPr>
        <p:spPr bwMode="auto">
          <a:xfrm>
            <a:off x="3438594" y="5229827"/>
            <a:ext cx="595035" cy="584519"/>
          </a:xfrm>
          <a:prstGeom prst="rect">
            <a:avLst/>
          </a:prstGeom>
          <a:solidFill>
            <a:srgbClr val="7FC4FF"/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等腰三角形 63"/>
          <p:cNvSpPr/>
          <p:nvPr/>
        </p:nvSpPr>
        <p:spPr>
          <a:xfrm rot="5400000">
            <a:off x="4511504" y="5433548"/>
            <a:ext cx="233746" cy="172425"/>
          </a:xfrm>
          <a:prstGeom prst="triangle">
            <a:avLst>
              <a:gd name="adj" fmla="val 50001"/>
            </a:avLst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705" b="1" ker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166477" y="4403228"/>
            <a:ext cx="864739" cy="615927"/>
            <a:chOff x="5997326" y="4609421"/>
            <a:chExt cx="909103" cy="647526"/>
          </a:xfrm>
        </p:grpSpPr>
        <p:sp>
          <p:nvSpPr>
            <p:cNvPr id="66" name="Line 38"/>
            <p:cNvSpPr>
              <a:spLocks noChangeShapeType="1"/>
            </p:cNvSpPr>
            <p:nvPr/>
          </p:nvSpPr>
          <p:spPr bwMode="auto">
            <a:xfrm flipV="1">
              <a:off x="5997326" y="4609421"/>
              <a:ext cx="0" cy="246420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647526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 flipV="1">
              <a:off x="6300360" y="4609421"/>
              <a:ext cx="0" cy="372094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Line 38"/>
            <p:cNvSpPr>
              <a:spLocks noChangeShapeType="1"/>
            </p:cNvSpPr>
            <p:nvPr/>
          </p:nvSpPr>
          <p:spPr bwMode="auto">
            <a:xfrm flipV="1">
              <a:off x="6603394" y="4609421"/>
              <a:ext cx="0" cy="496109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0" name="直接连接符 69"/>
          <p:cNvCxnSpPr/>
          <p:nvPr/>
        </p:nvCxnSpPr>
        <p:spPr>
          <a:xfrm>
            <a:off x="5472349" y="4875128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756754" y="5017180"/>
            <a:ext cx="225971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4894790" y="5822163"/>
            <a:ext cx="861964" cy="626689"/>
            <a:chOff x="5997326" y="4609421"/>
            <a:chExt cx="909103" cy="481104"/>
          </a:xfrm>
        </p:grpSpPr>
        <p:sp>
          <p:nvSpPr>
            <p:cNvPr id="73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481103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167257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38332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272719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5756754" y="6040038"/>
            <a:ext cx="451712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469432" y="6177413"/>
            <a:ext cx="902570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6055834" y="4025610"/>
            <a:ext cx="316169" cy="2128221"/>
            <a:chOff x="7200344" y="4349096"/>
            <a:chExt cx="184931" cy="2244608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7200344" y="4349096"/>
              <a:ext cx="184931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385275" y="4349096"/>
              <a:ext cx="0" cy="2244608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6052927" y="3902989"/>
            <a:ext cx="479620" cy="2410145"/>
            <a:chOff x="7194091" y="4349096"/>
            <a:chExt cx="191184" cy="2541950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7194091" y="4349096"/>
              <a:ext cx="19118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385275" y="4349096"/>
              <a:ext cx="0" cy="254195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/>
          <p:cNvCxnSpPr/>
          <p:nvPr/>
        </p:nvCxnSpPr>
        <p:spPr>
          <a:xfrm>
            <a:off x="5182110" y="6313135"/>
            <a:ext cx="1350436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894790" y="6448856"/>
            <a:ext cx="1801287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6052919" y="3772447"/>
            <a:ext cx="643171" cy="2676405"/>
            <a:chOff x="7188106" y="4349096"/>
            <a:chExt cx="254645" cy="2822771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7188106" y="4349096"/>
              <a:ext cx="25464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442751" y="4363475"/>
              <a:ext cx="0" cy="2808392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852989" y="605369"/>
            <a:ext cx="4937761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实现有限状态机逻辑电路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(5)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产生控制信号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1813" y="143133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918" y="1956302"/>
            <a:ext cx="4937761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实现有限状态机逻辑电路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1813" y="143133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pic>
        <p:nvPicPr>
          <p:cNvPr id="108" name="图片 107"/>
          <p:cNvPicPr/>
          <p:nvPr/>
        </p:nvPicPr>
        <p:blipFill rotWithShape="1">
          <a:blip r:embed="rId1"/>
          <a:srcRect l="17065" t="2070" b="24546"/>
          <a:stretch>
            <a:fillRect/>
          </a:stretch>
        </p:blipFill>
        <p:spPr bwMode="auto">
          <a:xfrm>
            <a:off x="6278880" y="1231392"/>
            <a:ext cx="5388864" cy="5230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9" name="矩形 108"/>
          <p:cNvSpPr/>
          <p:nvPr/>
        </p:nvSpPr>
        <p:spPr>
          <a:xfrm>
            <a:off x="952103" y="2977957"/>
            <a:ext cx="3717434" cy="1007327"/>
          </a:xfrm>
          <a:prstGeom prst="rect">
            <a:avLst/>
          </a:prstGeom>
          <a:ln>
            <a:solidFill>
              <a:srgbClr val="9900CC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zh-CN" altLang="en-US" sz="2300" dirty="0">
                <a:sym typeface="Wingdings" panose="05000000000000000000" pitchFamily="2" charset="2"/>
              </a:rPr>
              <a:t>实现该状态机的同步时序电路该选择什么类型？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2518212" y="4082820"/>
            <a:ext cx="292608" cy="5623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202073" y="4730496"/>
            <a:ext cx="2924885" cy="570156"/>
          </a:xfrm>
          <a:prstGeom prst="rect">
            <a:avLst/>
          </a:prstGeom>
          <a:ln>
            <a:solidFill>
              <a:srgbClr val="9900CC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altLang="zh-CN" sz="2300" dirty="0">
                <a:sym typeface="Wingdings" panose="05000000000000000000" pitchFamily="2" charset="2"/>
              </a:rPr>
              <a:t>Moore  or Mealy ?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3" grpId="0" animBg="1"/>
      <p:bldP spid="1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918" y="1956302"/>
            <a:ext cx="4937761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(5)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产生控制信号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1813" y="143133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0227" y="2098254"/>
            <a:ext cx="6592085" cy="43099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第三部分完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8884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497796" y="1061069"/>
            <a:ext cx="37809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控制器设计任务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19" name="矩形 518"/>
          <p:cNvSpPr/>
          <p:nvPr/>
        </p:nvSpPr>
        <p:spPr>
          <a:xfrm>
            <a:off x="2607159" y="4283732"/>
            <a:ext cx="1788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Segoe UI Black" panose="020B0A02040204020203" pitchFamily="34" charset="0"/>
              </a:rPr>
              <a:t>微程序控制器</a:t>
            </a:r>
            <a:endParaRPr lang="en-US" altLang="zh-CN" sz="200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520" name="矩形 519"/>
          <p:cNvSpPr/>
          <p:nvPr/>
        </p:nvSpPr>
        <p:spPr>
          <a:xfrm>
            <a:off x="617583" y="1792412"/>
            <a:ext cx="383310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设计功能部件，产生指令执行过程中所需要的控制信号</a:t>
            </a:r>
            <a:endParaRPr lang="zh-CN" altLang="en-US" sz="220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34745" y="3174895"/>
            <a:ext cx="1134127" cy="835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操作控制器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768872" y="3312097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直接箭头连接符 520"/>
          <p:cNvCxnSpPr/>
          <p:nvPr/>
        </p:nvCxnSpPr>
        <p:spPr>
          <a:xfrm flipV="1">
            <a:off x="2779754" y="3464497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直接箭头连接符 523"/>
          <p:cNvCxnSpPr/>
          <p:nvPr/>
        </p:nvCxnSpPr>
        <p:spPr>
          <a:xfrm flipV="1">
            <a:off x="2779750" y="3769301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直接箭头连接符 524"/>
          <p:cNvCxnSpPr/>
          <p:nvPr/>
        </p:nvCxnSpPr>
        <p:spPr>
          <a:xfrm flipV="1">
            <a:off x="2779746" y="3921701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22420" y="3447388"/>
            <a:ext cx="42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526" name="直接箭头连接符 525"/>
          <p:cNvCxnSpPr/>
          <p:nvPr/>
        </p:nvCxnSpPr>
        <p:spPr>
          <a:xfrm flipV="1">
            <a:off x="1301187" y="3429077"/>
            <a:ext cx="33355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直接箭头连接符 526"/>
          <p:cNvCxnSpPr/>
          <p:nvPr/>
        </p:nvCxnSpPr>
        <p:spPr>
          <a:xfrm flipV="1">
            <a:off x="1301187" y="3603888"/>
            <a:ext cx="33355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直接箭头连接符 527"/>
          <p:cNvCxnSpPr/>
          <p:nvPr/>
        </p:nvCxnSpPr>
        <p:spPr>
          <a:xfrm flipV="1">
            <a:off x="1301187" y="3801482"/>
            <a:ext cx="33355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右箭头 14"/>
          <p:cNvSpPr/>
          <p:nvPr/>
        </p:nvSpPr>
        <p:spPr>
          <a:xfrm flipV="1">
            <a:off x="2227461" y="4047309"/>
            <a:ext cx="294691" cy="485457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784" y="45556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  <a:cs typeface="Segoe UI Black" panose="020B0A02040204020203" pitchFamily="34" charset="0"/>
              </a:rPr>
              <a:t>硬布线控制器</a:t>
            </a:r>
            <a:endParaRPr lang="zh-CN" altLang="en-US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3243944" y="4711930"/>
            <a:ext cx="141514" cy="34775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矩形 528"/>
          <p:cNvSpPr/>
          <p:nvPr/>
        </p:nvSpPr>
        <p:spPr>
          <a:xfrm>
            <a:off x="3119642" y="5089874"/>
            <a:ext cx="13745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Segoe UI Black" panose="020B0A02040204020203" pitchFamily="34" charset="0"/>
              </a:rPr>
              <a:t>存储逻辑</a:t>
            </a:r>
            <a:endParaRPr lang="en-US" altLang="zh-CN" sz="200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531" name="下箭头 530"/>
          <p:cNvSpPr/>
          <p:nvPr/>
        </p:nvSpPr>
        <p:spPr>
          <a:xfrm>
            <a:off x="1773861" y="4047309"/>
            <a:ext cx="172718" cy="47799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下箭头 531"/>
          <p:cNvSpPr/>
          <p:nvPr/>
        </p:nvSpPr>
        <p:spPr>
          <a:xfrm>
            <a:off x="1773861" y="5016123"/>
            <a:ext cx="172718" cy="47799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矩形 532"/>
          <p:cNvSpPr/>
          <p:nvPr/>
        </p:nvSpPr>
        <p:spPr>
          <a:xfrm>
            <a:off x="1289134" y="5557197"/>
            <a:ext cx="28240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Segoe UI Black" panose="020B0A02040204020203" pitchFamily="34" charset="0"/>
              </a:rPr>
              <a:t>布尔逻辑（组合逻辑）</a:t>
            </a:r>
            <a:endParaRPr lang="en-US" altLang="zh-CN" sz="200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32716" y="1062683"/>
            <a:ext cx="3386455" cy="2410460"/>
            <a:chOff x="7249" y="1612"/>
            <a:chExt cx="5333" cy="3796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9220" y="2064"/>
              <a:ext cx="813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5" name="直接箭头连接符 4"/>
            <p:cNvCxnSpPr/>
            <p:nvPr/>
          </p:nvCxnSpPr>
          <p:spPr>
            <a:xfrm>
              <a:off x="9220" y="2313"/>
              <a:ext cx="813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6" name="组合 5"/>
            <p:cNvGrpSpPr/>
            <p:nvPr/>
          </p:nvGrpSpPr>
          <p:grpSpPr>
            <a:xfrm>
              <a:off x="9195" y="1834"/>
              <a:ext cx="3375" cy="923"/>
              <a:chOff x="7160584" y="1763752"/>
              <a:chExt cx="2259865" cy="618353"/>
            </a:xfrm>
            <a:noFill/>
          </p:grpSpPr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797257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8635789" y="2094448"/>
                <a:ext cx="77827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none" w="lg" len="lg"/>
              </a:ln>
            </p:spPr>
          </p:cxnSp>
          <p:sp>
            <p:nvSpPr>
              <p:cNvPr id="9" name="等腰三角形 8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endParaRPr lang="en-US" altLang="zh-CN" sz="1600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375" name="Text Box 52"/>
              <p:cNvSpPr txBox="1">
                <a:spLocks noChangeArrowheads="1"/>
              </p:cNvSpPr>
              <p:nvPr/>
            </p:nvSpPr>
            <p:spPr bwMode="auto">
              <a:xfrm>
                <a:off x="7160584" y="2082019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300" b="1" baseline="-25000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ou</a:t>
                </a:r>
                <a:r>
                  <a:rPr lang="en-US" altLang="zh-CN" sz="1200" baseline="-25000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t</a:t>
                </a:r>
                <a:endParaRPr lang="en-US" altLang="zh-CN" sz="1200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4" name="Rectangle 129"/>
            <p:cNvSpPr>
              <a:spLocks noChangeArrowheads="1"/>
            </p:cNvSpPr>
            <p:nvPr/>
          </p:nvSpPr>
          <p:spPr bwMode="auto">
            <a:xfrm>
              <a:off x="7292" y="2868"/>
              <a:ext cx="1276" cy="2349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latin typeface="+mn-ea"/>
                  <a:cs typeface="Segoe UI Black" panose="020B0A02040204020203" pitchFamily="34" charset="0"/>
                </a:rPr>
                <a:t>主存</a:t>
              </a:r>
              <a:r>
                <a:rPr lang="en-US" altLang="zh-CN" sz="1600" b="1">
                  <a:latin typeface="+mn-ea"/>
                  <a:cs typeface="Segoe UI Black" panose="020B0A02040204020203" pitchFamily="34" charset="0"/>
                </a:rPr>
                <a:t>Mem</a:t>
              </a:r>
              <a:endParaRPr lang="en-US" altLang="zh-CN" sz="1600" b="1"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8581" y="4367"/>
              <a:ext cx="14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</p:cxn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8578" y="4600"/>
              <a:ext cx="14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1335" y="4624"/>
              <a:ext cx="124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</p:spPr>
        </p:cxnSp>
        <p:sp>
          <p:nvSpPr>
            <p:cNvPr id="21" name="等腰三角形 20"/>
            <p:cNvSpPr/>
            <p:nvPr/>
          </p:nvSpPr>
          <p:spPr>
            <a:xfrm rot="5400000" flipH="1">
              <a:off x="11866" y="4514"/>
              <a:ext cx="238" cy="222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H="1">
              <a:off x="11356" y="3107"/>
              <a:ext cx="119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2" name="Rectangle 104"/>
            <p:cNvSpPr>
              <a:spLocks noChangeArrowheads="1"/>
            </p:cNvSpPr>
            <p:nvPr/>
          </p:nvSpPr>
          <p:spPr bwMode="auto">
            <a:xfrm>
              <a:off x="10009" y="2967"/>
              <a:ext cx="1335" cy="637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endParaRPr lang="en-US" altLang="zh-CN" sz="1600" b="1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53" name="Rectangle 104"/>
            <p:cNvSpPr>
              <a:spLocks noChangeArrowheads="1"/>
            </p:cNvSpPr>
            <p:nvPr/>
          </p:nvSpPr>
          <p:spPr bwMode="auto">
            <a:xfrm>
              <a:off x="10009" y="4189"/>
              <a:ext cx="1335" cy="637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1"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endParaRPr lang="en-US" altLang="zh-CN" sz="1600" b="1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354" name="直接箭头连接符 353"/>
            <p:cNvCxnSpPr/>
            <p:nvPr/>
          </p:nvCxnSpPr>
          <p:spPr>
            <a:xfrm flipH="1">
              <a:off x="11369" y="3442"/>
              <a:ext cx="524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sp>
          <p:nvSpPr>
            <p:cNvPr id="23" name="Line 127"/>
            <p:cNvSpPr>
              <a:spLocks noChangeShapeType="1"/>
            </p:cNvSpPr>
            <p:nvPr/>
          </p:nvSpPr>
          <p:spPr bwMode="auto">
            <a:xfrm>
              <a:off x="8225" y="2446"/>
              <a:ext cx="0" cy="39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H="1">
              <a:off x="11358" y="4378"/>
              <a:ext cx="11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11052" y="3741"/>
              <a:ext cx="0" cy="436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359" name="组合 358"/>
            <p:cNvGrpSpPr/>
            <p:nvPr/>
          </p:nvGrpSpPr>
          <p:grpSpPr>
            <a:xfrm>
              <a:off x="10281" y="4855"/>
              <a:ext cx="787" cy="438"/>
              <a:chOff x="1081011" y="4795829"/>
              <a:chExt cx="527112" cy="293603"/>
            </a:xfrm>
            <a:noFill/>
          </p:grpSpPr>
          <p:cxnSp>
            <p:nvCxnSpPr>
              <p:cNvPr id="26" name="直接箭头连接符 25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rgbClr val="0000FF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rgbClr val="0000FF"/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360" name="Text Box 125"/>
            <p:cNvSpPr txBox="1">
              <a:spLocks noChangeArrowheads="1"/>
            </p:cNvSpPr>
            <p:nvPr/>
          </p:nvSpPr>
          <p:spPr bwMode="auto">
            <a:xfrm>
              <a:off x="7249" y="2011"/>
              <a:ext cx="760" cy="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Write</a:t>
              </a:r>
              <a:endParaRPr lang="en-US" altLang="zh-CN" sz="13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61" name="Text Box 126"/>
            <p:cNvSpPr txBox="1">
              <a:spLocks noChangeArrowheads="1"/>
            </p:cNvSpPr>
            <p:nvPr/>
          </p:nvSpPr>
          <p:spPr bwMode="auto">
            <a:xfrm>
              <a:off x="8019" y="2030"/>
              <a:ext cx="657" cy="42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Read</a:t>
              </a:r>
              <a:endParaRPr lang="en-US" altLang="zh-CN" sz="130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11978" y="3215"/>
              <a:ext cx="598" cy="4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9" name="Text Box 49"/>
            <p:cNvSpPr txBox="1">
              <a:spLocks noChangeArrowheads="1"/>
            </p:cNvSpPr>
            <p:nvPr/>
          </p:nvSpPr>
          <p:spPr bwMode="auto">
            <a:xfrm>
              <a:off x="11174" y="3696"/>
              <a:ext cx="584" cy="42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0" name="Text Box 48"/>
            <p:cNvSpPr txBox="1">
              <a:spLocks noChangeArrowheads="1"/>
            </p:cNvSpPr>
            <p:nvPr/>
          </p:nvSpPr>
          <p:spPr bwMode="auto">
            <a:xfrm>
              <a:off x="11124" y="4987"/>
              <a:ext cx="819" cy="4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9372" y="4872"/>
              <a:ext cx="954" cy="41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DRM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 flipH="1">
              <a:off x="8578" y="3269"/>
              <a:ext cx="14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3" name="Line 127"/>
            <p:cNvSpPr>
              <a:spLocks noChangeShapeType="1"/>
            </p:cNvSpPr>
            <p:nvPr/>
          </p:nvSpPr>
          <p:spPr bwMode="auto">
            <a:xfrm>
              <a:off x="7629" y="2424"/>
              <a:ext cx="0" cy="39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4" name="Text Box 54"/>
            <p:cNvSpPr txBox="1">
              <a:spLocks noChangeArrowheads="1"/>
            </p:cNvSpPr>
            <p:nvPr/>
          </p:nvSpPr>
          <p:spPr bwMode="auto">
            <a:xfrm>
              <a:off x="9194" y="1612"/>
              <a:ext cx="594" cy="6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dirty="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PC</a:t>
              </a:r>
              <a:r>
                <a:rPr lang="en-US" altLang="zh-CN" sz="1300" b="1" baseline="-25000" dirty="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dirty="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35" name="上下箭头 34"/>
          <p:cNvSpPr/>
          <p:nvPr/>
        </p:nvSpPr>
        <p:spPr>
          <a:xfrm>
            <a:off x="8353250" y="972392"/>
            <a:ext cx="216000" cy="5436000"/>
          </a:xfrm>
          <a:prstGeom prst="upDownArrow">
            <a:avLst/>
          </a:prstGeom>
          <a:noFill/>
          <a:ln w="19050">
            <a:solidFill>
              <a:srgbClr val="000000"/>
            </a:solidFill>
            <a:miter lim="800000"/>
          </a:ln>
          <a:effectLst/>
        </p:spPr>
        <p:txBody>
          <a:bodyPr vert="eaVert" wrap="square" lIns="86699" tIns="43349" rIns="86699" bIns="43349" numCol="1" anchor="t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 b="1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518231" y="4252923"/>
            <a:ext cx="3240000" cy="2056130"/>
            <a:chOff x="13163" y="6636"/>
            <a:chExt cx="5163" cy="3238"/>
          </a:xfrm>
        </p:grpSpPr>
        <p:grpSp>
          <p:nvGrpSpPr>
            <p:cNvPr id="37" name="组合 36"/>
            <p:cNvGrpSpPr/>
            <p:nvPr/>
          </p:nvGrpSpPr>
          <p:grpSpPr>
            <a:xfrm>
              <a:off x="13163" y="6636"/>
              <a:ext cx="5163" cy="3238"/>
              <a:chOff x="8434003" y="4139075"/>
              <a:chExt cx="3277187" cy="2056221"/>
            </a:xfrm>
            <a:noFill/>
          </p:grpSpPr>
          <p:sp>
            <p:nvSpPr>
              <p:cNvPr id="38" name="Rectangle 104"/>
              <p:cNvSpPr>
                <a:spLocks noChangeArrowheads="1"/>
              </p:cNvSpPr>
              <p:nvPr/>
            </p:nvSpPr>
            <p:spPr bwMode="auto">
              <a:xfrm>
                <a:off x="9955362" y="4291811"/>
                <a:ext cx="1077271" cy="9612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20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8434003" y="4632523"/>
                <a:ext cx="1529601" cy="331686"/>
                <a:chOff x="8358946" y="4779112"/>
                <a:chExt cx="1529601" cy="331686"/>
              </a:xfrm>
              <a:grpFill/>
            </p:grpSpPr>
            <p:sp>
              <p:nvSpPr>
                <p:cNvPr id="40" name="Line 7"/>
                <p:cNvSpPr>
                  <a:spLocks noChangeShapeType="1"/>
                </p:cNvSpPr>
                <p:nvPr/>
              </p:nvSpPr>
              <p:spPr bwMode="auto">
                <a:xfrm>
                  <a:off x="8358946" y="4779112"/>
                  <a:ext cx="1511392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 flipH="1">
                  <a:off x="8359162" y="5036628"/>
                  <a:ext cx="1529385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none" w="lg" len="lg"/>
                </a:ln>
              </p:spPr>
            </p:cxnSp>
            <p:sp>
              <p:nvSpPr>
                <p:cNvPr id="42" name="等腰三角形 41"/>
                <p:cNvSpPr/>
                <p:nvPr/>
              </p:nvSpPr>
              <p:spPr>
                <a:xfrm rot="16200000">
                  <a:off x="9136718" y="4964851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43" name="Text Box 36"/>
              <p:cNvSpPr txBox="1">
                <a:spLocks noChangeArrowheads="1"/>
              </p:cNvSpPr>
              <p:nvPr/>
            </p:nvSpPr>
            <p:spPr bwMode="auto">
              <a:xfrm>
                <a:off x="11283349" y="4139075"/>
                <a:ext cx="30989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</a:t>
                </a:r>
                <a:r>
                  <a:rPr lang="en-US" altLang="zh-CN" sz="1300" b="1" baseline="-25000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1300" b="1" baseline="-25000" dirty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4" name="直接箭头连接符 43"/>
              <p:cNvCxnSpPr/>
              <p:nvPr/>
            </p:nvCxnSpPr>
            <p:spPr>
              <a:xfrm flipH="1">
                <a:off x="11060967" y="4431945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45" name="直接箭头连接符 44"/>
              <p:cNvCxnSpPr/>
              <p:nvPr/>
            </p:nvCxnSpPr>
            <p:spPr>
              <a:xfrm flipH="1">
                <a:off x="11060967" y="4942531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46" name="Text Box 36"/>
              <p:cNvSpPr txBox="1">
                <a:spLocks noChangeArrowheads="1"/>
              </p:cNvSpPr>
              <p:nvPr/>
            </p:nvSpPr>
            <p:spPr bwMode="auto">
              <a:xfrm>
                <a:off x="11272033" y="4671370"/>
                <a:ext cx="439157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</a:t>
                </a:r>
                <a:r>
                  <a:rPr lang="en-US" altLang="zh-CN" sz="1300" b="1" baseline="-25000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1300" b="1" baseline="-25000" dirty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47" name="Text Box 36"/>
              <p:cNvSpPr txBox="1">
                <a:spLocks noChangeArrowheads="1"/>
              </p:cNvSpPr>
              <p:nvPr/>
            </p:nvSpPr>
            <p:spPr bwMode="auto">
              <a:xfrm>
                <a:off x="10036634" y="4991619"/>
                <a:ext cx="420309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R#</a:t>
                </a:r>
                <a:endParaRPr lang="en-US" altLang="zh-CN" sz="12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8" name="Text Box 36"/>
              <p:cNvSpPr txBox="1">
                <a:spLocks noChangeArrowheads="1"/>
              </p:cNvSpPr>
              <p:nvPr/>
            </p:nvSpPr>
            <p:spPr bwMode="auto">
              <a:xfrm>
                <a:off x="10530622" y="4995199"/>
                <a:ext cx="502012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lang="en-US" altLang="zh-CN" sz="12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9" name="直接箭头连接符 48"/>
              <p:cNvCxnSpPr/>
              <p:nvPr/>
            </p:nvCxnSpPr>
            <p:spPr>
              <a:xfrm>
                <a:off x="9680594" y="5632520"/>
                <a:ext cx="322766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50" name="直接箭头连接符 49"/>
              <p:cNvCxnSpPr/>
              <p:nvPr/>
            </p:nvCxnSpPr>
            <p:spPr>
              <a:xfrm flipH="1">
                <a:off x="10976225" y="5619717"/>
                <a:ext cx="296147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51" name="Text Box 54"/>
              <p:cNvSpPr txBox="1">
                <a:spLocks noChangeArrowheads="1"/>
              </p:cNvSpPr>
              <p:nvPr/>
            </p:nvSpPr>
            <p:spPr bwMode="auto">
              <a:xfrm>
                <a:off x="9340506" y="5661271"/>
                <a:ext cx="595986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 smtClean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RegR</a:t>
                </a:r>
                <a:endParaRPr lang="en-US" altLang="zh-CN" sz="1300" b="1" baseline="-25000" dirty="0" err="1" smtClean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2" name="Text Box 54"/>
              <p:cNvSpPr txBox="1">
                <a:spLocks noChangeArrowheads="1"/>
              </p:cNvSpPr>
              <p:nvPr/>
            </p:nvSpPr>
            <p:spPr bwMode="auto">
              <a:xfrm>
                <a:off x="11044715" y="5661271"/>
                <a:ext cx="640961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 smtClean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RegW</a:t>
                </a:r>
                <a:endParaRPr lang="en-US" altLang="zh-CN" sz="1300" b="1" baseline="-25000" dirty="0" err="1" smtClean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3" name="Text Box 36"/>
              <p:cNvSpPr txBox="1">
                <a:spLocks noChangeArrowheads="1"/>
              </p:cNvSpPr>
              <p:nvPr/>
            </p:nvSpPr>
            <p:spPr bwMode="auto">
              <a:xfrm>
                <a:off x="10005507" y="4421015"/>
                <a:ext cx="1026839" cy="571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err="1">
                    <a:latin typeface="+mn-ea"/>
                    <a:cs typeface="Segoe UI Black" panose="020B0A02040204020203" pitchFamily="34" charset="0"/>
                  </a:rPr>
                  <a:t>寄存器组</a:t>
                </a:r>
                <a:endParaRPr lang="en-US" altLang="zh-CN" sz="1600" b="1" err="1">
                  <a:latin typeface="+mn-ea"/>
                  <a:cs typeface="Segoe UI Black" panose="020B0A02040204020203" pitchFamily="34" charset="0"/>
                </a:endParaRPr>
              </a:p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err="1">
                    <a:latin typeface="+mn-ea"/>
                    <a:cs typeface="Segoe UI Black" panose="020B0A02040204020203" pitchFamily="34" charset="0"/>
                  </a:rPr>
                  <a:t>Regs</a:t>
                </a:r>
                <a:endParaRPr lang="en-US" altLang="zh-CN" sz="1600" b="1" err="1"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9962454" y="5260037"/>
                <a:ext cx="505805" cy="707492"/>
                <a:chOff x="5347918" y="5325265"/>
                <a:chExt cx="505805" cy="707492"/>
              </a:xfrm>
              <a:grpFill/>
            </p:grpSpPr>
            <p:grpSp>
              <p:nvGrpSpPr>
                <p:cNvPr id="55" name="组合 54"/>
                <p:cNvGrpSpPr/>
                <p:nvPr/>
              </p:nvGrpSpPr>
              <p:grpSpPr>
                <a:xfrm>
                  <a:off x="5347918" y="5325265"/>
                  <a:ext cx="505805" cy="707492"/>
                  <a:chOff x="5347918" y="5325265"/>
                  <a:chExt cx="505805" cy="707492"/>
                </a:xfrm>
                <a:grpFill/>
              </p:grpSpPr>
              <p:sp>
                <p:nvSpPr>
                  <p:cNvPr id="56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72899" y="5451265"/>
                    <a:ext cx="252000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7" name="流程图: 手动操作 56"/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noFill/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8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3925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9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60" name="矩形 59"/>
                <p:cNvSpPr/>
                <p:nvPr/>
              </p:nvSpPr>
              <p:spPr>
                <a:xfrm>
                  <a:off x="5374512" y="5547084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>
                      <a:latin typeface="+mn-ea"/>
                      <a:cs typeface="Segoe UI Black" panose="020B0A02040204020203" pitchFamily="34" charset="0"/>
                    </a:rPr>
                    <a:t>0</a:t>
                  </a:r>
                  <a:endParaRPr lang="en-US" altLang="zh-CN" sz="1300" b="1"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5563998" y="5547084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 dirty="0">
                      <a:latin typeface="+mn-ea"/>
                      <a:cs typeface="Segoe UI Black" panose="020B0A02040204020203" pitchFamily="34" charset="0"/>
                    </a:rPr>
                    <a:t>1</a:t>
                  </a:r>
                  <a:endParaRPr lang="en-US" altLang="zh-CN" sz="1300" b="1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0512220" y="5260175"/>
                <a:ext cx="505805" cy="701639"/>
                <a:chOff x="5347918" y="5331118"/>
                <a:chExt cx="505805" cy="701639"/>
              </a:xfrm>
              <a:grpFill/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5347918" y="5331118"/>
                  <a:ext cx="505805" cy="701639"/>
                  <a:chOff x="5347918" y="5331118"/>
                  <a:chExt cx="505805" cy="701639"/>
                </a:xfrm>
                <a:grpFill/>
              </p:grpSpPr>
              <p:sp>
                <p:nvSpPr>
                  <p:cNvPr id="64" name="Line 7"/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5469521" y="5447005"/>
                    <a:ext cx="231775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65" name="流程图: 手动操作 64"/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noFill/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66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51532" y="5856042"/>
                    <a:ext cx="117557" cy="0"/>
                  </a:xfrm>
                  <a:prstGeom prst="line">
                    <a:avLst/>
                  </a:prstGeom>
                  <a:grpFill/>
                  <a:ln w="19050" cap="sq">
                    <a:solidFill>
                      <a:srgbClr val="000000"/>
                    </a:solidFill>
                    <a:miter lim="800000"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67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68" name="矩形 67"/>
                <p:cNvSpPr/>
                <p:nvPr/>
              </p:nvSpPr>
              <p:spPr>
                <a:xfrm>
                  <a:off x="5374512" y="5547719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>
                      <a:latin typeface="+mn-ea"/>
                      <a:cs typeface="Segoe UI Black" panose="020B0A02040204020203" pitchFamily="34" charset="0"/>
                    </a:rPr>
                    <a:t>0</a:t>
                  </a:r>
                  <a:endParaRPr lang="en-US" altLang="zh-CN" sz="1300" b="1"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5563998" y="5547719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 dirty="0">
                      <a:latin typeface="+mn-ea"/>
                      <a:cs typeface="Segoe UI Black" panose="020B0A02040204020203" pitchFamily="34" charset="0"/>
                    </a:rPr>
                    <a:t>1</a:t>
                  </a:r>
                  <a:endParaRPr lang="en-US" altLang="zh-CN" sz="1300" b="1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0" name="Text Box 36"/>
              <p:cNvSpPr txBox="1">
                <a:spLocks noChangeArrowheads="1"/>
              </p:cNvSpPr>
              <p:nvPr/>
            </p:nvSpPr>
            <p:spPr bwMode="auto">
              <a:xfrm>
                <a:off x="9949593" y="5914535"/>
                <a:ext cx="411480" cy="2749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err="1">
                    <a:latin typeface="+mn-ea"/>
                    <a:cs typeface="Segoe UI Black" panose="020B0A02040204020203" pitchFamily="34" charset="0"/>
                  </a:rPr>
                  <a:t>rs</a:t>
                </a:r>
                <a:endParaRPr lang="en-US" altLang="zh-CN" sz="1300" b="1" baseline="-25000" err="1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1" name="Text Box 36"/>
              <p:cNvSpPr txBox="1">
                <a:spLocks noChangeArrowheads="1"/>
              </p:cNvSpPr>
              <p:nvPr/>
            </p:nvSpPr>
            <p:spPr bwMode="auto">
              <a:xfrm>
                <a:off x="10678573" y="5918980"/>
                <a:ext cx="511810" cy="2457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err="1">
                    <a:latin typeface="+mn-ea"/>
                    <a:cs typeface="Segoe UI Black" panose="020B0A02040204020203" pitchFamily="34" charset="0"/>
                  </a:rPr>
                  <a:t>rd</a:t>
                </a:r>
                <a:endParaRPr lang="en-US" altLang="zh-CN" sz="1300" b="1" baseline="-25000" err="1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2" name="Line 7"/>
              <p:cNvSpPr>
                <a:spLocks noChangeShapeType="1"/>
              </p:cNvSpPr>
              <p:nvPr/>
            </p:nvSpPr>
            <p:spPr bwMode="auto">
              <a:xfrm rot="10800000" flipH="1">
                <a:off x="10313348" y="5843877"/>
                <a:ext cx="359816" cy="0"/>
              </a:xfrm>
              <a:prstGeom prst="line">
                <a:avLst/>
              </a:prstGeom>
              <a:grpFill/>
              <a:ln w="19050" cap="sq">
                <a:solidFill>
                  <a:srgbClr val="000000"/>
                </a:solidFill>
                <a:miter lim="800000"/>
                <a:headEnd type="oval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3" name="Text Box 36"/>
              <p:cNvSpPr txBox="1">
                <a:spLocks noChangeArrowheads="1"/>
              </p:cNvSpPr>
              <p:nvPr/>
            </p:nvSpPr>
            <p:spPr bwMode="auto">
              <a:xfrm>
                <a:off x="10287610" y="5929866"/>
                <a:ext cx="411480" cy="2654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>
                    <a:latin typeface="+mn-ea"/>
                    <a:cs typeface="Segoe UI Black" panose="020B0A02040204020203" pitchFamily="34" charset="0"/>
                  </a:rPr>
                  <a:t>rt</a:t>
                </a:r>
                <a:endParaRPr lang="en-US" altLang="zh-CN" sz="1300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15131" y="8445"/>
              <a:ext cx="89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/>
                <a:t>Mux2</a:t>
              </a:r>
              <a:endParaRPr lang="en-US" altLang="zh-CN" sz="1000" b="1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6793" y="8441"/>
              <a:ext cx="89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/>
                <a:t>Mux3</a:t>
              </a:r>
              <a:endParaRPr lang="en-US" altLang="zh-CN" sz="1000" b="1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206706" y="3996383"/>
            <a:ext cx="3313430" cy="1984375"/>
            <a:chOff x="7933" y="6258"/>
            <a:chExt cx="5218" cy="3125"/>
          </a:xfrm>
        </p:grpSpPr>
        <p:grpSp>
          <p:nvGrpSpPr>
            <p:cNvPr id="77" name="组合 76"/>
            <p:cNvGrpSpPr/>
            <p:nvPr/>
          </p:nvGrpSpPr>
          <p:grpSpPr>
            <a:xfrm>
              <a:off x="7933" y="6258"/>
              <a:ext cx="5218" cy="3125"/>
              <a:chOff x="5076" y="5754"/>
              <a:chExt cx="5218" cy="3125"/>
            </a:xfrm>
          </p:grpSpPr>
          <p:sp>
            <p:nvSpPr>
              <p:cNvPr id="78" name="任意多边形 77"/>
              <p:cNvSpPr/>
              <p:nvPr/>
            </p:nvSpPr>
            <p:spPr>
              <a:xfrm rot="10800000">
                <a:off x="6715" y="6903"/>
                <a:ext cx="2025" cy="719"/>
              </a:xfrm>
              <a:custGeom>
                <a:avLst/>
                <a:gdLst>
                  <a:gd name="connsiteX0" fmla="*/ 1285607 w 1285607"/>
                  <a:gd name="connsiteY0" fmla="*/ 456406 h 456406"/>
                  <a:gd name="connsiteX1" fmla="*/ 734578 w 1285607"/>
                  <a:gd name="connsiteY1" fmla="*/ 456406 h 456406"/>
                  <a:gd name="connsiteX2" fmla="*/ 642803 w 1285607"/>
                  <a:gd name="connsiteY2" fmla="*/ 344736 h 456406"/>
                  <a:gd name="connsiteX3" fmla="*/ 551028 w 1285607"/>
                  <a:gd name="connsiteY3" fmla="*/ 456406 h 456406"/>
                  <a:gd name="connsiteX4" fmla="*/ 0 w 1285607"/>
                  <a:gd name="connsiteY4" fmla="*/ 456406 h 456406"/>
                  <a:gd name="connsiteX5" fmla="*/ 437954 w 1285607"/>
                  <a:gd name="connsiteY5" fmla="*/ 0 h 456406"/>
                  <a:gd name="connsiteX6" fmla="*/ 847653 w 1285607"/>
                  <a:gd name="connsiteY6" fmla="*/ 0 h 45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607" h="456406">
                    <a:moveTo>
                      <a:pt x="1285607" y="456406"/>
                    </a:moveTo>
                    <a:lnTo>
                      <a:pt x="734578" y="456406"/>
                    </a:lnTo>
                    <a:lnTo>
                      <a:pt x="642803" y="344736"/>
                    </a:lnTo>
                    <a:lnTo>
                      <a:pt x="551028" y="456406"/>
                    </a:lnTo>
                    <a:lnTo>
                      <a:pt x="0" y="456406"/>
                    </a:lnTo>
                    <a:lnTo>
                      <a:pt x="437954" y="0"/>
                    </a:lnTo>
                    <a:lnTo>
                      <a:pt x="847653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 sz="1200">
                  <a:solidFill>
                    <a:schemeClr val="tx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5076" y="5754"/>
                <a:ext cx="5091" cy="3125"/>
                <a:chOff x="5884534" y="3676614"/>
                <a:chExt cx="3233575" cy="1984593"/>
              </a:xfrm>
              <a:noFill/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5884534" y="3844472"/>
                  <a:ext cx="3233575" cy="1816735"/>
                  <a:chOff x="5884534" y="3844472"/>
                  <a:chExt cx="3233575" cy="1816735"/>
                </a:xfrm>
                <a:grpFill/>
              </p:grpSpPr>
              <p:sp>
                <p:nvSpPr>
                  <p:cNvPr id="8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62572" y="4690074"/>
                    <a:ext cx="757437" cy="23442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p>
                    <a:pPr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zh-CN" altLang="en-US" sz="1100" b="1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运算标志</a:t>
                    </a:r>
                    <a:endParaRPr lang="en-US" altLang="zh-CN" sz="1100" b="1" baseline="-250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5884534" y="3844472"/>
                    <a:ext cx="3233575" cy="1816735"/>
                    <a:chOff x="5884534" y="3844472"/>
                    <a:chExt cx="3233575" cy="1816735"/>
                  </a:xfrm>
                  <a:grpFill/>
                </p:grpSpPr>
                <p:grpSp>
                  <p:nvGrpSpPr>
                    <p:cNvPr id="83" name="组合 82"/>
                    <p:cNvGrpSpPr/>
                    <p:nvPr/>
                  </p:nvGrpSpPr>
                  <p:grpSpPr>
                    <a:xfrm>
                      <a:off x="6400893" y="3844472"/>
                      <a:ext cx="2717216" cy="1816735"/>
                      <a:chOff x="6608301" y="4119936"/>
                      <a:chExt cx="2865813" cy="1916088"/>
                    </a:xfrm>
                    <a:grpFill/>
                  </p:grpSpPr>
                  <p:cxnSp>
                    <p:nvCxnSpPr>
                      <p:cNvPr id="84" name="直接箭头连接符 83"/>
                      <p:cNvCxnSpPr/>
                      <p:nvPr/>
                    </p:nvCxnSpPr>
                    <p:spPr>
                      <a:xfrm>
                        <a:off x="7042434" y="5823285"/>
                        <a:ext cx="544260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rgbClr val="0000FF"/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grpSp>
                    <p:nvGrpSpPr>
                      <p:cNvPr id="85" name="组合 84"/>
                      <p:cNvGrpSpPr/>
                      <p:nvPr/>
                    </p:nvGrpSpPr>
                    <p:grpSpPr>
                      <a:xfrm>
                        <a:off x="6899083" y="4150680"/>
                        <a:ext cx="1922249" cy="942122"/>
                        <a:chOff x="5286697" y="3767069"/>
                        <a:chExt cx="1922249" cy="942122"/>
                      </a:xfrm>
                      <a:grpFill/>
                    </p:grpSpPr>
                    <p:cxnSp>
                      <p:nvCxnSpPr>
                        <p:cNvPr id="86" name="直接箭头连接符 85"/>
                        <p:cNvCxnSpPr/>
                        <p:nvPr/>
                      </p:nvCxnSpPr>
                      <p:spPr>
                        <a:xfrm>
                          <a:off x="5286697" y="3767069"/>
                          <a:ext cx="393642" cy="0"/>
                        </a:xfrm>
                        <a:prstGeom prst="straightConnector1">
                          <a:avLst/>
                        </a:prstGeom>
                        <a:grpFill/>
                        <a:ln w="12700">
                          <a:solidFill>
                            <a:srgbClr val="240CD2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  <p:cxnSp>
                      <p:nvCxnSpPr>
                        <p:cNvPr id="87" name="直接箭头连接符 86"/>
                        <p:cNvCxnSpPr/>
                        <p:nvPr/>
                      </p:nvCxnSpPr>
                      <p:spPr>
                        <a:xfrm flipH="1">
                          <a:off x="6664685" y="4580310"/>
                          <a:ext cx="544261" cy="0"/>
                        </a:xfrm>
                        <a:prstGeom prst="straightConnector1">
                          <a:avLst/>
                        </a:prstGeom>
                        <a:grpFill/>
                        <a:ln w="12700">
                          <a:solidFill>
                            <a:srgbClr val="240CD2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  <p:cxnSp>
                      <p:nvCxnSpPr>
                        <p:cNvPr id="88" name="直接箭头连接符 87"/>
                        <p:cNvCxnSpPr/>
                        <p:nvPr/>
                      </p:nvCxnSpPr>
                      <p:spPr>
                        <a:xfrm flipH="1">
                          <a:off x="6547770" y="4709191"/>
                          <a:ext cx="544261" cy="0"/>
                        </a:xfrm>
                        <a:prstGeom prst="straightConnector1">
                          <a:avLst/>
                        </a:prstGeom>
                        <a:grpFill/>
                        <a:ln w="12700">
                          <a:solidFill>
                            <a:srgbClr val="240CD2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</p:grpSp>
                  <p:grpSp>
                    <p:nvGrpSpPr>
                      <p:cNvPr id="89" name="组合 88"/>
                      <p:cNvGrpSpPr/>
                      <p:nvPr/>
                    </p:nvGrpSpPr>
                    <p:grpSpPr>
                      <a:xfrm>
                        <a:off x="6608301" y="4119936"/>
                        <a:ext cx="2835037" cy="1843217"/>
                        <a:chOff x="6608301" y="4119936"/>
                        <a:chExt cx="2835037" cy="1843217"/>
                      </a:xfrm>
                      <a:grpFill/>
                    </p:grpSpPr>
                    <p:sp>
                      <p:nvSpPr>
                        <p:cNvPr id="90" name="Line 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6608301" y="4987244"/>
                          <a:ext cx="828689" cy="0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1" name="直接连接符 90"/>
                        <p:cNvCxnSpPr/>
                        <p:nvPr/>
                      </p:nvCxnSpPr>
                      <p:spPr>
                        <a:xfrm>
                          <a:off x="7508376" y="4364532"/>
                          <a:ext cx="0" cy="341719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chemeClr val="tx1"/>
                          </a:solidFill>
                          <a:round/>
                          <a:tailEnd type="triangle" w="lg" len="lg"/>
                        </a:ln>
                      </p:spPr>
                    </p:cxnSp>
                    <p:sp>
                      <p:nvSpPr>
                        <p:cNvPr id="92" name="矩形 91"/>
                        <p:cNvSpPr/>
                        <p:nvPr/>
                      </p:nvSpPr>
                      <p:spPr>
                        <a:xfrm>
                          <a:off x="7497946" y="4825396"/>
                          <a:ext cx="592038" cy="35562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>
                          <a:spAutoFit/>
                        </a:bodyPr>
                        <a:p>
                          <a:r>
                            <a:rPr lang="en-US" altLang="zh-CN" sz="1600" b="1">
                              <a:latin typeface="+mn-ea"/>
                              <a:cs typeface="Segoe UI Black" panose="020B0A02040204020203" pitchFamily="34" charset="0"/>
                            </a:rPr>
                            <a:t>ALU</a:t>
                          </a:r>
                          <a:endParaRPr lang="en-US" altLang="zh-CN" sz="1600" b="1">
                            <a:latin typeface="+mn-ea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3" name="直接连接符 92"/>
                        <p:cNvCxnSpPr>
                          <a:stCxn id="98" idx="3"/>
                        </p:cNvCxnSpPr>
                        <p:nvPr/>
                      </p:nvCxnSpPr>
                      <p:spPr>
                        <a:xfrm>
                          <a:off x="8013720" y="5749795"/>
                          <a:ext cx="1424176" cy="0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none" w="lg" len="lg"/>
                        </a:ln>
                      </p:spPr>
                    </p:cxnSp>
                    <p:sp>
                      <p:nvSpPr>
                        <p:cNvPr id="94" name="等腰三角形 93"/>
                        <p:cNvSpPr/>
                        <p:nvPr/>
                      </p:nvSpPr>
                      <p:spPr>
                        <a:xfrm rot="5400000" flipH="1">
                          <a:off x="8648842" y="5678219"/>
                          <a:ext cx="159131" cy="148725"/>
                        </a:xfrm>
                        <a:prstGeom prst="triangle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5" name="直接连接符 94"/>
                        <p:cNvCxnSpPr/>
                        <p:nvPr/>
                      </p:nvCxnSpPr>
                      <p:spPr>
                        <a:xfrm>
                          <a:off x="8152796" y="4430628"/>
                          <a:ext cx="0" cy="271378"/>
                        </a:xfrm>
                        <a:prstGeom prst="line">
                          <a:avLst/>
                        </a:prstGeom>
                        <a:grpFill/>
                        <a:ln w="19050" cap="sq">
                          <a:solidFill>
                            <a:srgbClr val="000000"/>
                          </a:solidFill>
                          <a:miter lim="800000"/>
                          <a:tailEnd type="triangle" w="lg" len="lg"/>
                        </a:ln>
                      </p:spPr>
                    </p:cxnSp>
                    <p:sp>
                      <p:nvSpPr>
                        <p:cNvPr id="96" name="Line 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7734327" y="4119936"/>
                          <a:ext cx="1709011" cy="0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97" name="Line 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8152794" y="4430628"/>
                          <a:ext cx="531562" cy="0"/>
                        </a:xfrm>
                        <a:prstGeom prst="line">
                          <a:avLst/>
                        </a:prstGeom>
                        <a:grpFill/>
                        <a:ln w="19050" cap="sq">
                          <a:solidFill>
                            <a:srgbClr val="000000"/>
                          </a:solidFill>
                          <a:miter lim="800000"/>
                          <a:tailEnd type="none" w="med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98" name="Rectangle 10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592698" y="5536437"/>
                          <a:ext cx="421022" cy="42671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r>
                            <a:rPr lang="en-US" altLang="zh-CN" sz="1600" b="1">
                              <a:solidFill>
                                <a:schemeClr val="tx1"/>
                              </a:solidFill>
                              <a:latin typeface="+mn-ea"/>
                              <a:cs typeface="Segoe UI Black" panose="020B0A02040204020203" pitchFamily="34" charset="0"/>
                            </a:rPr>
                            <a:t>Z</a:t>
                          </a:r>
                          <a:endParaRPr lang="en-US" altLang="zh-CN" sz="1600" b="1">
                            <a:solidFill>
                              <a:schemeClr val="tx1"/>
                            </a:solidFill>
                            <a:latin typeface="+mn-ea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7810957" y="5185414"/>
                          <a:ext cx="0" cy="340232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</p:cxnSp>
                    <p:sp>
                      <p:nvSpPr>
                        <p:cNvPr id="100" name="Text Box 10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378729" y="4679937"/>
                          <a:ext cx="304873" cy="274459"/>
                        </a:xfrm>
                        <a:prstGeom prst="rect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pPr defTabSz="86677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200"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A</a:t>
                          </a:r>
                          <a:endPara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01" name="Text Box 10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012147" y="4667503"/>
                          <a:ext cx="275426" cy="262120"/>
                        </a:xfrm>
                        <a:prstGeom prst="rect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pPr defTabSz="86677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200"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B</a:t>
                          </a:r>
                          <a:endPara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02" name="Text Box 10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42968" y="4854423"/>
                        <a:ext cx="731146" cy="46720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dirty="0">
                            <a:solidFill>
                              <a:srgbClr val="240CD2"/>
                            </a:solidFill>
                            <a:latin typeface="等线" panose="02010600030101010101" charset="-122"/>
                            <a:ea typeface="等线" panose="02010600030101010101" charset="-122"/>
                            <a:cs typeface="Segoe UI Black" panose="020B0A02040204020203" pitchFamily="34" charset="0"/>
                          </a:rPr>
                          <a:t>ADD</a:t>
                        </a:r>
                        <a:endParaRPr lang="en-US" altLang="zh-CN" sz="1300" b="1" dirty="0">
                          <a:solidFill>
                            <a:srgbClr val="240CD2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03" name="Text Box 4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745096" y="4143981"/>
                        <a:ext cx="554996" cy="230615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algn="ctr"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dirty="0">
                            <a:solidFill>
                              <a:srgbClr val="240CD2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X</a:t>
                        </a:r>
                        <a:r>
                          <a:rPr lang="en-US" altLang="zh-CN" sz="1300" b="1" baseline="-25000" dirty="0">
                            <a:solidFill>
                              <a:srgbClr val="240CD2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in</a:t>
                        </a:r>
                        <a:endParaRPr lang="en-US" altLang="zh-CN" sz="1300" b="1" baseline="-25000" dirty="0">
                          <a:solidFill>
                            <a:srgbClr val="240CD2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04" name="Text Box 3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995403" y="5768803"/>
                        <a:ext cx="495597" cy="267221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err="1">
                            <a:solidFill>
                              <a:srgbClr val="0000FF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Z</a:t>
                        </a:r>
                        <a:r>
                          <a:rPr lang="en-US" altLang="zh-CN" sz="1300" b="1" baseline="-25000" err="1">
                            <a:solidFill>
                              <a:srgbClr val="0000FF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out</a:t>
                        </a:r>
                        <a:endParaRPr lang="en-US" altLang="zh-CN" sz="1300" b="1" baseline="-25000" err="1">
                          <a:solidFill>
                            <a:srgbClr val="0000FF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05" name="Text Box 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543959" y="5093168"/>
                        <a:ext cx="731146" cy="46720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dirty="0">
                            <a:solidFill>
                              <a:srgbClr val="240CD2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SUB</a:t>
                        </a:r>
                        <a:endParaRPr lang="en-US" altLang="zh-CN" sz="1300" b="1" dirty="0">
                          <a:solidFill>
                            <a:srgbClr val="240CD2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cxnSp>
                  <p:nvCxnSpPr>
                    <p:cNvPr id="106" name="直接箭头连接符 105"/>
                    <p:cNvCxnSpPr/>
                    <p:nvPr/>
                  </p:nvCxnSpPr>
                  <p:spPr>
                    <a:xfrm>
                      <a:off x="6139730" y="4192473"/>
                      <a:ext cx="0" cy="276662"/>
                    </a:xfrm>
                    <a:prstGeom prst="straightConnector1">
                      <a:avLst/>
                    </a:prstGeom>
                    <a:grpFill/>
                    <a:ln w="19050">
                      <a:solidFill>
                        <a:srgbClr val="240CD2"/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07" name="直接箭头连接符 106"/>
                    <p:cNvCxnSpPr/>
                    <p:nvPr/>
                  </p:nvCxnSpPr>
                  <p:spPr>
                    <a:xfrm rot="5400000" flipV="1">
                      <a:off x="5983433" y="5031228"/>
                      <a:ext cx="312595" cy="0"/>
                    </a:xfrm>
                    <a:prstGeom prst="straightConnector1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tailEnd type="triangle" w="lg" len="lg"/>
                    </a:ln>
                  </p:spPr>
                </p:cxnSp>
                <p:sp>
                  <p:nvSpPr>
                    <p:cNvPr id="108" name="Text Box 3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912517" y="5189621"/>
                      <a:ext cx="475613" cy="20019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状态</a:t>
                      </a:r>
                      <a:endParaRPr lang="en-US" altLang="zh-CN" sz="1100" b="1" baseline="-2500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09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914263" y="3927308"/>
                      <a:ext cx="506350" cy="26516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43349" rIns="0" bIns="43349" numCol="1" anchor="t" anchorCtr="0" compatLnSpc="1"/>
                    <a:p>
                      <a:pPr algn="ctr"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300" b="1" err="1">
                          <a:solidFill>
                            <a:srgbClr val="0000FF"/>
                          </a:solidFill>
                          <a:ea typeface="+mn-lt"/>
                          <a:cs typeface="Segoe UI Black" panose="020B0A02040204020203" pitchFamily="34" charset="0"/>
                        </a:rPr>
                        <a:t>PSW</a:t>
                      </a:r>
                      <a:r>
                        <a:rPr lang="en-US" altLang="zh-CN" sz="1300" b="1" baseline="-25000" err="1">
                          <a:solidFill>
                            <a:srgbClr val="0000FF"/>
                          </a:solidFill>
                          <a:ea typeface="+mn-lt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300" b="1" baseline="-25000" err="1">
                        <a:solidFill>
                          <a:srgbClr val="0000FF"/>
                        </a:solidFill>
                        <a:ea typeface="+mn-lt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10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84534" y="4465749"/>
                      <a:ext cx="510393" cy="40459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PSW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111" name="Rectangle 104"/>
                <p:cNvSpPr>
                  <a:spLocks noChangeArrowheads="1"/>
                </p:cNvSpPr>
                <p:nvPr/>
              </p:nvSpPr>
              <p:spPr bwMode="auto">
                <a:xfrm>
                  <a:off x="7069468" y="3676614"/>
                  <a:ext cx="399191" cy="40459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rPr>
                    <a:t>X</a:t>
                  </a:r>
                  <a:endParaRPr lang="en-US" altLang="zh-CN" sz="1600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2" name="Text Box 123"/>
              <p:cNvSpPr txBox="1">
                <a:spLocks noChangeArrowheads="1"/>
              </p:cNvSpPr>
              <p:nvPr/>
            </p:nvSpPr>
            <p:spPr bwMode="auto">
              <a:xfrm>
                <a:off x="9305" y="6826"/>
                <a:ext cx="742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Ads</a:t>
                </a:r>
                <a:endParaRPr lang="en-US" altLang="zh-CN" sz="1300" b="1" dirty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 rot="16200000">
                <a:off x="8778" y="6244"/>
                <a:ext cx="797" cy="463"/>
                <a:chOff x="8835" y="9279"/>
                <a:chExt cx="797" cy="463"/>
              </a:xfrm>
            </p:grpSpPr>
            <p:sp>
              <p:nvSpPr>
                <p:cNvPr id="114" name="流程图: 手动操作 113"/>
                <p:cNvSpPr/>
                <p:nvPr/>
              </p:nvSpPr>
              <p:spPr>
                <a:xfrm rot="10800000">
                  <a:off x="8835" y="9327"/>
                  <a:ext cx="797" cy="338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solidFill>
                      <a:schemeClr val="tx1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8864" y="9283"/>
                  <a:ext cx="432" cy="45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p>
                  <a:r>
                    <a:rPr lang="en-US" altLang="zh-CN" sz="1300" b="1" dirty="0">
                      <a:latin typeface="等线" panose="02010600030101010101" charset="-122"/>
                      <a:ea typeface="等线" panose="02010600030101010101" charset="-122"/>
                      <a:cs typeface="Segoe UI Black" panose="020B0A02040204020203" pitchFamily="34" charset="0"/>
                    </a:rPr>
                    <a:t>0</a:t>
                  </a:r>
                  <a:endParaRPr lang="en-US" altLang="zh-CN" sz="1300" b="1" dirty="0">
                    <a:latin typeface="等线" panose="02010600030101010101" charset="-122"/>
                    <a:ea typeface="等线" panose="02010600030101010101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9172" y="9279"/>
                  <a:ext cx="421" cy="43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p>
                  <a:r>
                    <a:rPr lang="en-US" altLang="zh-CN" sz="1200" b="1">
                      <a:latin typeface="等线" panose="02010600030101010101" charset="-122"/>
                      <a:ea typeface="等线" panose="02010600030101010101" charset="-122"/>
                      <a:cs typeface="Segoe UI Black" panose="020B0A02040204020203" pitchFamily="34" charset="0"/>
                    </a:rPr>
                    <a:t>1</a:t>
                  </a:r>
                  <a:endParaRPr lang="en-US" altLang="zh-CN" sz="1200" b="1">
                    <a:latin typeface="等线" panose="02010600030101010101" charset="-122"/>
                    <a:ea typeface="等线" panose="02010600030101010101" charset="-122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17" name="直接箭头连接符 116"/>
              <p:cNvCxnSpPr/>
              <p:nvPr/>
            </p:nvCxnSpPr>
            <p:spPr>
              <a:xfrm flipV="1">
                <a:off x="9150" y="6766"/>
                <a:ext cx="0" cy="283"/>
              </a:xfrm>
              <a:prstGeom prst="straightConnector1">
                <a:avLst/>
              </a:prstGeom>
              <a:no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9141" y="7049"/>
                <a:ext cx="273" cy="5"/>
              </a:xfrm>
              <a:prstGeom prst="line">
                <a:avLst/>
              </a:prstGeom>
              <a:ln w="12700">
                <a:solidFill>
                  <a:srgbClr val="343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9344" y="6638"/>
                <a:ext cx="3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 Box 123"/>
              <p:cNvSpPr txBox="1">
                <a:spLocks noChangeArrowheads="1"/>
              </p:cNvSpPr>
              <p:nvPr/>
            </p:nvSpPr>
            <p:spPr bwMode="auto">
              <a:xfrm>
                <a:off x="9486" y="6589"/>
                <a:ext cx="808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“4”</a:t>
                </a:r>
                <a:endParaRPr lang="en-US" altLang="zh-CN" sz="1300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21" name="Line 7"/>
              <p:cNvSpPr>
                <a:spLocks noChangeShapeType="1"/>
              </p:cNvSpPr>
              <p:nvPr/>
            </p:nvSpPr>
            <p:spPr bwMode="auto">
              <a:xfrm flipH="1">
                <a:off x="9355" y="6290"/>
                <a:ext cx="737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miter lim="800000"/>
                <a:tailEnd type="none" w="med" len="lg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22" name="文本框 121"/>
            <p:cNvSpPr txBox="1"/>
            <p:nvPr/>
          </p:nvSpPr>
          <p:spPr>
            <a:xfrm>
              <a:off x="12103" y="6760"/>
              <a:ext cx="89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 dirty="0"/>
                <a:t>Mux1</a:t>
              </a:r>
              <a:endParaRPr lang="en-US" altLang="zh-CN" sz="1000" b="1" dirty="0"/>
            </a:p>
          </p:txBody>
        </p:sp>
      </p:grpSp>
      <p:sp>
        <p:nvSpPr>
          <p:cNvPr id="123" name="矩形 122"/>
          <p:cNvSpPr/>
          <p:nvPr/>
        </p:nvSpPr>
        <p:spPr>
          <a:xfrm>
            <a:off x="10010763" y="6081788"/>
            <a:ext cx="1139734" cy="3129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8518627" y="1142956"/>
            <a:ext cx="3342990" cy="2934335"/>
            <a:chOff x="8634197" y="1090623"/>
            <a:chExt cx="3342990" cy="2934335"/>
          </a:xfrm>
        </p:grpSpPr>
        <p:grpSp>
          <p:nvGrpSpPr>
            <p:cNvPr id="376" name="组合 375"/>
            <p:cNvGrpSpPr/>
            <p:nvPr/>
          </p:nvGrpSpPr>
          <p:grpSpPr>
            <a:xfrm>
              <a:off x="8634197" y="1090623"/>
              <a:ext cx="3342990" cy="2934335"/>
              <a:chOff x="9137" y="2036"/>
              <a:chExt cx="5265" cy="4621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12501" y="3550"/>
                <a:ext cx="1352" cy="1120"/>
                <a:chOff x="11037503" y="2466843"/>
                <a:chExt cx="905624" cy="750296"/>
              </a:xfrm>
              <a:noFill/>
            </p:grpSpPr>
            <p:sp>
              <p:nvSpPr>
                <p:cNvPr id="126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11213166" y="2630505"/>
                  <a:ext cx="327323" cy="0"/>
                </a:xfrm>
                <a:prstGeom prst="line">
                  <a:avLst/>
                </a:prstGeom>
                <a:grpFill/>
                <a:ln w="28575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100"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1037503" y="2790423"/>
                  <a:ext cx="905624" cy="42671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200" b="1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rPr>
                    <a:t>时序部件</a:t>
                  </a:r>
                  <a:endParaRPr lang="zh-CN" altLang="en-US" sz="1200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11441" y="2036"/>
                <a:ext cx="2451" cy="945"/>
                <a:chOff x="10325741" y="1453458"/>
                <a:chExt cx="1641666" cy="632623"/>
              </a:xfrm>
              <a:noFill/>
            </p:grpSpPr>
            <p:sp>
              <p:nvSpPr>
                <p:cNvPr id="129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325741" y="1728043"/>
                  <a:ext cx="0" cy="29157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0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469841" y="1728043"/>
                  <a:ext cx="1039" cy="29157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1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1346666" y="1728042"/>
                  <a:ext cx="0" cy="29157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2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1499590" y="1731523"/>
                  <a:ext cx="0" cy="28809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3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632449" y="1728042"/>
                  <a:ext cx="0" cy="278513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4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1194948" y="1728042"/>
                  <a:ext cx="0" cy="27851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5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10344924" y="1453458"/>
                  <a:ext cx="1622483" cy="34021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vert="horz" wrap="square" lIns="86699" tIns="43349" rIns="86699" bIns="43349" numCol="1" anchor="t" anchorCtr="0" compatLnSpc="1"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>
                      <a:solidFill>
                        <a:srgbClr val="FF0000"/>
                      </a:solidFill>
                      <a:latin typeface="+mn-ea"/>
                      <a:cs typeface="Segoe UI Black" panose="020B0A02040204020203" pitchFamily="34" charset="0"/>
                    </a:rPr>
                    <a:t>操作控制信号</a:t>
                  </a:r>
                  <a:endParaRPr lang="zh-CN" altLang="en-US" sz="1400" b="1">
                    <a:solidFill>
                      <a:srgbClr val="FF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6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10764327" y="1665595"/>
                  <a:ext cx="763341" cy="42048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vert="horz" wrap="square" lIns="86699" tIns="43349" rIns="86699" bIns="43349" numCol="1" anchor="t" anchorCtr="0" compatLnSpc="1"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b="1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…</a:t>
                  </a:r>
                  <a:endPara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428" y="4045"/>
                <a:ext cx="948" cy="1107"/>
                <a:chOff x="9919887" y="2584710"/>
                <a:chExt cx="602150" cy="701098"/>
              </a:xfrm>
              <a:noFill/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9919887" y="2584710"/>
                  <a:ext cx="602150" cy="40459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 b="1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rPr>
                    <a:t>ID</a:t>
                  </a:r>
                  <a:endParaRPr lang="en-US" altLang="zh-CN" sz="1400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9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10251937" y="3141815"/>
                  <a:ext cx="287987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0" name="组合 139"/>
              <p:cNvGrpSpPr/>
              <p:nvPr/>
            </p:nvGrpSpPr>
            <p:grpSpPr>
              <a:xfrm>
                <a:off x="11100" y="2642"/>
                <a:ext cx="3302" cy="1389"/>
                <a:chOff x="9708801" y="1700541"/>
                <a:chExt cx="2096515" cy="882231"/>
              </a:xfrm>
              <a:noFill/>
            </p:grpSpPr>
            <p:cxnSp>
              <p:nvCxnSpPr>
                <p:cNvPr id="141" name="直接箭头连接符 140"/>
                <p:cNvCxnSpPr/>
                <p:nvPr/>
              </p:nvCxnSpPr>
              <p:spPr>
                <a:xfrm flipH="1">
                  <a:off x="11280161" y="2118661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</p:cxnSp>
            <p:cxnSp>
              <p:nvCxnSpPr>
                <p:cNvPr id="142" name="直接箭头连接符 141"/>
                <p:cNvCxnSpPr/>
                <p:nvPr/>
              </p:nvCxnSpPr>
              <p:spPr>
                <a:xfrm flipH="1">
                  <a:off x="11280161" y="1950267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</p:cxnSp>
            <p:grpSp>
              <p:nvGrpSpPr>
                <p:cNvPr id="143" name="组合 142"/>
                <p:cNvGrpSpPr/>
                <p:nvPr/>
              </p:nvGrpSpPr>
              <p:grpSpPr>
                <a:xfrm>
                  <a:off x="9708801" y="1852716"/>
                  <a:ext cx="1550065" cy="730056"/>
                  <a:chOff x="9708801" y="1852716"/>
                  <a:chExt cx="1550065" cy="730056"/>
                </a:xfrm>
                <a:grpFill/>
              </p:grpSpPr>
              <p:sp>
                <p:nvSpPr>
                  <p:cNvPr id="144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9708801" y="1852716"/>
                    <a:ext cx="1550065" cy="40459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500" b="1">
                        <a:solidFill>
                          <a:schemeClr val="tx1"/>
                        </a:solidFill>
                        <a:latin typeface="+mn-ea"/>
                        <a:cs typeface="Segoe UI Black" panose="020B0A02040204020203" pitchFamily="34" charset="0"/>
                      </a:rPr>
                      <a:t>操作控制器</a:t>
                    </a:r>
                    <a:endParaRPr lang="zh-CN" altLang="en-US" sz="1500" b="1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45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44126" y="2427597"/>
                    <a:ext cx="310350" cy="0"/>
                  </a:xfrm>
                  <a:prstGeom prst="line">
                    <a:avLst/>
                  </a:prstGeom>
                  <a:grpFill/>
                  <a:ln w="28575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4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1372433" y="2107936"/>
                  <a:ext cx="432883" cy="18767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p>
                  <a:pPr algn="ctr"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lang="en-US" altLang="zh-CN" sz="2800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4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1402874" y="1700541"/>
                  <a:ext cx="356995" cy="2303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p>
                  <a:pPr algn="ctr"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中断</a:t>
                  </a:r>
                  <a:endParaRPr lang="en-US" altLang="zh-CN" sz="2800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8" name="组合 147"/>
              <p:cNvGrpSpPr/>
              <p:nvPr/>
            </p:nvGrpSpPr>
            <p:grpSpPr>
              <a:xfrm>
                <a:off x="9137" y="5137"/>
                <a:ext cx="5162" cy="1520"/>
                <a:chOff x="8469809" y="3294302"/>
                <a:chExt cx="3277200" cy="967226"/>
              </a:xfrm>
              <a:noFill/>
            </p:grpSpPr>
            <p:sp>
              <p:nvSpPr>
                <p:cNvPr id="14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0812860" y="3993004"/>
                  <a:ext cx="934149" cy="26852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p>
                  <a:pPr algn="ctr"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300" b="1" dirty="0" err="1" smtClean="0">
                      <a:solidFill>
                        <a:srgbClr val="240CD2"/>
                      </a:solidFill>
                      <a:latin typeface="+mn-ea"/>
                      <a:cs typeface="Segoe UI Black" panose="020B0A02040204020203" pitchFamily="34" charset="0"/>
                    </a:rPr>
                    <a:t>IR_imm</a:t>
                  </a:r>
                  <a:r>
                    <a:rPr lang="en-US" altLang="zh-CN" sz="1300" b="1" baseline="-25000" dirty="0" err="1" smtClean="0">
                      <a:solidFill>
                        <a:srgbClr val="240CD2"/>
                      </a:solidFill>
                      <a:latin typeface="+mn-ea"/>
                      <a:cs typeface="Segoe UI Black" panose="020B0A02040204020203" pitchFamily="34" charset="0"/>
                    </a:rPr>
                    <a:t>out</a:t>
                  </a:r>
                  <a:endParaRPr lang="en-US" altLang="zh-CN" sz="1300" b="1" baseline="-25000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50" name="组合 149"/>
                <p:cNvGrpSpPr/>
                <p:nvPr/>
              </p:nvGrpSpPr>
              <p:grpSpPr>
                <a:xfrm>
                  <a:off x="8469809" y="3294302"/>
                  <a:ext cx="3087966" cy="873591"/>
                  <a:chOff x="8469809" y="3294302"/>
                  <a:chExt cx="3087966" cy="873591"/>
                </a:xfrm>
                <a:grpFill/>
              </p:grpSpPr>
              <p:grpSp>
                <p:nvGrpSpPr>
                  <p:cNvPr id="151" name="组合 150"/>
                  <p:cNvGrpSpPr/>
                  <p:nvPr/>
                </p:nvGrpSpPr>
                <p:grpSpPr>
                  <a:xfrm>
                    <a:off x="8469809" y="3294302"/>
                    <a:ext cx="3087966" cy="598916"/>
                    <a:chOff x="8790365" y="3539666"/>
                    <a:chExt cx="3256839" cy="631667"/>
                  </a:xfrm>
                  <a:grpFill/>
                </p:grpSpPr>
                <p:sp>
                  <p:nvSpPr>
                    <p:cNvPr id="152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62642" y="3539666"/>
                      <a:ext cx="800114" cy="608336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IR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53" name="Line 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790365" y="3643707"/>
                      <a:ext cx="1955157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/>
                    <a:p>
                      <a:endParaRPr lang="zh-CN" altLang="en-US" sz="120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154" name="组合 153"/>
                    <p:cNvGrpSpPr/>
                    <p:nvPr/>
                  </p:nvGrpSpPr>
                  <p:grpSpPr>
                    <a:xfrm rot="16200000">
                      <a:off x="8888900" y="3962283"/>
                      <a:ext cx="114146" cy="303954"/>
                      <a:chOff x="6487642" y="5650746"/>
                      <a:chExt cx="114146" cy="303954"/>
                    </a:xfrm>
                    <a:grpFill/>
                  </p:grpSpPr>
                  <p:cxnSp>
                    <p:nvCxnSpPr>
                      <p:cNvPr id="155" name="直接连接符 154"/>
                      <p:cNvCxnSpPr/>
                      <p:nvPr/>
                    </p:nvCxnSpPr>
                    <p:spPr>
                      <a:xfrm rot="5400000" flipH="1">
                        <a:off x="6387321" y="5802723"/>
                        <a:ext cx="303954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none" w="lg" len="lg"/>
                      </a:ln>
                    </p:spPr>
                  </p:cxnSp>
                  <p:sp>
                    <p:nvSpPr>
                      <p:cNvPr id="156" name="等腰三角形 155"/>
                      <p:cNvSpPr/>
                      <p:nvPr/>
                    </p:nvSpPr>
                    <p:spPr>
                      <a:xfrm>
                        <a:off x="6487642" y="5726322"/>
                        <a:ext cx="114146" cy="113883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cxnSp>
                  <p:nvCxnSpPr>
                    <p:cNvPr id="157" name="直接箭头连接符 156"/>
                    <p:cNvCxnSpPr/>
                    <p:nvPr/>
                  </p:nvCxnSpPr>
                  <p:spPr>
                    <a:xfrm flipH="1">
                      <a:off x="11573311" y="3751250"/>
                      <a:ext cx="473893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rgbClr val="0000FF"/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cxnSp>
                <p:nvCxnSpPr>
                  <p:cNvPr id="158" name="直接箭头连接符 157"/>
                  <p:cNvCxnSpPr/>
                  <p:nvPr/>
                </p:nvCxnSpPr>
                <p:spPr>
                  <a:xfrm flipV="1">
                    <a:off x="10792446" y="3891231"/>
                    <a:ext cx="0" cy="276662"/>
                  </a:xfrm>
                  <a:prstGeom prst="straightConnector1">
                    <a:avLst/>
                  </a:prstGeom>
                  <a:grpFill/>
                  <a:ln w="12700">
                    <a:solidFill>
                      <a:srgbClr val="240CD2"/>
                    </a:solidFill>
                    <a:round/>
                    <a:headEnd w="lg" len="lg"/>
                    <a:tailEnd type="stealth" w="lg" len="lg"/>
                  </a:ln>
                </p:spPr>
              </p:cxnSp>
            </p:grpSp>
          </p:grpSp>
          <p:sp>
            <p:nvSpPr>
              <p:cNvPr id="159" name="Text Box 36"/>
              <p:cNvSpPr txBox="1">
                <a:spLocks noChangeArrowheads="1"/>
              </p:cNvSpPr>
              <p:nvPr/>
            </p:nvSpPr>
            <p:spPr bwMode="auto">
              <a:xfrm>
                <a:off x="13579" y="5024"/>
                <a:ext cx="571" cy="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300" b="1" baseline="-25000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i</a:t>
                </a:r>
                <a:r>
                  <a:rPr lang="en-US" altLang="zh-CN" sz="1300" b="1" baseline="-25000" dirty="0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n</a:t>
                </a:r>
                <a:endParaRPr lang="en-US" altLang="zh-CN" sz="1300" b="1" baseline="-25000" dirty="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60" name="流程图: 手动输入 159"/>
            <p:cNvSpPr/>
            <p:nvPr/>
          </p:nvSpPr>
          <p:spPr>
            <a:xfrm flipH="1">
              <a:off x="9980496" y="3284391"/>
              <a:ext cx="396000" cy="252000"/>
            </a:xfrm>
            <a:prstGeom prst="flowChartManualInp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</a:rPr>
                <a:t>Ext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>
            <a:xfrm flipH="1">
              <a:off x="10384086" y="3422608"/>
              <a:ext cx="126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</p:spPr>
        </p:cxnSp>
      </p:grpSp>
      <p:sp>
        <p:nvSpPr>
          <p:cNvPr id="180" name="矩形 179"/>
          <p:cNvSpPr/>
          <p:nvPr/>
        </p:nvSpPr>
        <p:spPr>
          <a:xfrm rot="16200000">
            <a:off x="8790047" y="3600729"/>
            <a:ext cx="274320" cy="2914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r>
              <a:rPr lang="en-US" altLang="zh-CN" sz="1300" b="1" dirty="0">
                <a:latin typeface="等线" panose="02010600030101010101" charset="-122"/>
                <a:ea typeface="等线" panose="02010600030101010101" charset="-122"/>
                <a:cs typeface="Segoe UI Black" panose="020B0A02040204020203" pitchFamily="34" charset="0"/>
              </a:rPr>
              <a:t>0</a:t>
            </a:r>
            <a:endParaRPr lang="en-US" altLang="zh-CN" sz="1300" b="1" dirty="0">
              <a:latin typeface="等线" panose="02010600030101010101" charset="-122"/>
              <a:ea typeface="等线" panose="02010600030101010101" charset="-122"/>
              <a:cs typeface="Segoe UI Black" panose="020B0A02040204020203" pitchFamily="34" charset="0"/>
            </a:endParaRPr>
          </a:p>
        </p:txBody>
      </p:sp>
      <p:sp>
        <p:nvSpPr>
          <p:cNvPr id="181" name="矩形 180"/>
          <p:cNvSpPr/>
          <p:nvPr/>
        </p:nvSpPr>
        <p:spPr>
          <a:xfrm rot="16200000">
            <a:off x="8787003" y="3416579"/>
            <a:ext cx="267335" cy="2755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r>
              <a:rPr lang="en-US" altLang="zh-CN" sz="1200" b="1" dirty="0">
                <a:latin typeface="等线" panose="02010600030101010101" charset="-122"/>
                <a:ea typeface="等线" panose="02010600030101010101" charset="-122"/>
                <a:cs typeface="Segoe UI Black" panose="020B0A02040204020203" pitchFamily="34" charset="0"/>
              </a:rPr>
              <a:t>1</a:t>
            </a:r>
            <a:endParaRPr lang="en-US" altLang="zh-CN" sz="1200" b="1" dirty="0">
              <a:latin typeface="等线" panose="02010600030101010101" charset="-122"/>
              <a:ea typeface="等线" panose="02010600030101010101" charset="-122"/>
              <a:cs typeface="Segoe UI Black" panose="020B0A02040204020203" pitchFamily="34" charset="0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 flipV="1">
            <a:off x="9027682" y="3461322"/>
            <a:ext cx="82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9181449" y="3732709"/>
            <a:ext cx="45000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13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</a:t>
            </a:r>
            <a:r>
              <a:rPr lang="en-US" altLang="zh-CN" sz="1300" b="1" dirty="0" smtClean="0">
                <a:solidFill>
                  <a:schemeClr val="tx1"/>
                </a:solidFill>
              </a:rPr>
              <a:t>2</a:t>
            </a:r>
            <a:endParaRPr lang="zh-CN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9784706" y="3466510"/>
            <a:ext cx="0" cy="360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162" idx="3"/>
          </p:cNvCxnSpPr>
          <p:nvPr/>
        </p:nvCxnSpPr>
        <p:spPr>
          <a:xfrm flipH="1">
            <a:off x="9631449" y="3823372"/>
            <a:ext cx="1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>
            <a:off x="9021604" y="3813882"/>
            <a:ext cx="162000" cy="1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流程图: 手动操作 190"/>
          <p:cNvSpPr/>
          <p:nvPr/>
        </p:nvSpPr>
        <p:spPr>
          <a:xfrm rot="5400000">
            <a:off x="8664634" y="3527356"/>
            <a:ext cx="506095" cy="214630"/>
          </a:xfrm>
          <a:prstGeom prst="flowChartManualOperation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3" name="Text Box 123"/>
          <p:cNvSpPr txBox="1">
            <a:spLocks noChangeArrowheads="1"/>
          </p:cNvSpPr>
          <p:nvPr/>
        </p:nvSpPr>
        <p:spPr bwMode="auto">
          <a:xfrm>
            <a:off x="8880878" y="4024551"/>
            <a:ext cx="699982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 err="1" smtClean="0">
                <a:solidFill>
                  <a:srgbClr val="240CD2"/>
                </a:solidFill>
                <a:latin typeface="+mn-ea"/>
                <a:cs typeface="Segoe UI Black" panose="020B0A02040204020203" pitchFamily="34" charset="0"/>
              </a:rPr>
              <a:t>I_imms</a:t>
            </a:r>
            <a:endParaRPr lang="en-US" altLang="zh-CN" sz="1300" b="1" dirty="0">
              <a:solidFill>
                <a:srgbClr val="240CD2"/>
              </a:solidFill>
              <a:latin typeface="+mn-ea"/>
              <a:cs typeface="Segoe UI Black" panose="020B0A02040204020203" pitchFamily="34" charset="0"/>
            </a:endParaRPr>
          </a:p>
        </p:txBody>
      </p:sp>
      <p:cxnSp>
        <p:nvCxnSpPr>
          <p:cNvPr id="194" name="直接箭头连接符 193"/>
          <p:cNvCxnSpPr/>
          <p:nvPr/>
        </p:nvCxnSpPr>
        <p:spPr>
          <a:xfrm flipV="1">
            <a:off x="8920598" y="3845521"/>
            <a:ext cx="0" cy="324000"/>
          </a:xfrm>
          <a:prstGeom prst="straightConnector1">
            <a:avLst/>
          </a:prstGeom>
          <a:noFill/>
          <a:ln w="12700">
            <a:solidFill>
              <a:srgbClr val="240CD2"/>
            </a:solidFill>
            <a:round/>
            <a:headEnd w="lg" len="lg"/>
            <a:tailEnd type="stealth" w="lg" len="lg"/>
          </a:ln>
        </p:spPr>
      </p:cxnSp>
      <p:sp>
        <p:nvSpPr>
          <p:cNvPr id="199" name="文本框 198"/>
          <p:cNvSpPr txBox="1"/>
          <p:nvPr/>
        </p:nvSpPr>
        <p:spPr>
          <a:xfrm>
            <a:off x="8953265" y="3485358"/>
            <a:ext cx="5702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dirty="0" smtClean="0"/>
              <a:t>Mux4</a:t>
            </a:r>
            <a:endParaRPr lang="en-US" altLang="zh-CN" sz="1000" b="1" dirty="0"/>
          </a:p>
        </p:txBody>
      </p:sp>
      <p:cxnSp>
        <p:nvCxnSpPr>
          <p:cNvPr id="200" name="直接箭头连接符 199"/>
          <p:cNvCxnSpPr/>
          <p:nvPr/>
        </p:nvCxnSpPr>
        <p:spPr>
          <a:xfrm>
            <a:off x="6140152" y="5625824"/>
            <a:ext cx="515913" cy="0"/>
          </a:xfrm>
          <a:prstGeom prst="straightConnector1">
            <a:avLst/>
          </a:prstGeom>
          <a:noFill/>
          <a:ln w="12700">
            <a:solidFill>
              <a:srgbClr val="0000FF"/>
            </a:solidFill>
            <a:round/>
            <a:headEnd w="lg" len="lg"/>
            <a:tailEnd type="stealth" w="lg" len="lg"/>
          </a:ln>
        </p:spPr>
      </p:cxnSp>
      <p:sp>
        <p:nvSpPr>
          <p:cNvPr id="201" name="Text Box 38"/>
          <p:cNvSpPr txBox="1">
            <a:spLocks noChangeArrowheads="1"/>
          </p:cNvSpPr>
          <p:nvPr/>
        </p:nvSpPr>
        <p:spPr bwMode="auto">
          <a:xfrm>
            <a:off x="6075216" y="5342117"/>
            <a:ext cx="469852" cy="2349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 smtClean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Z</a:t>
            </a:r>
            <a:r>
              <a:rPr lang="en-US" altLang="zh-CN" sz="1300" b="1" baseline="-25000" dirty="0" smtClean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in</a:t>
            </a:r>
            <a:endParaRPr lang="en-US" altLang="zh-CN" sz="1300" b="1" baseline="-25000" dirty="0">
              <a:solidFill>
                <a:srgbClr val="0000FF"/>
              </a:solidFill>
              <a:latin typeface="+mn-ea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/>
      <p:bldP spid="10" grpId="0" animBg="1"/>
      <p:bldP spid="13" grpId="0"/>
      <p:bldP spid="15" grpId="0" animBg="1"/>
      <p:bldP spid="16" grpId="0"/>
      <p:bldP spid="17" grpId="0" animBg="1"/>
      <p:bldP spid="529" grpId="0"/>
      <p:bldP spid="531" grpId="0" animBg="1"/>
      <p:bldP spid="532" grpId="0" animBg="1"/>
      <p:bldP spid="5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532002" y="985789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96" name="Text Box 127"/>
          <p:cNvSpPr txBox="1">
            <a:spLocks noChangeArrowheads="1"/>
          </p:cNvSpPr>
          <p:nvPr/>
        </p:nvSpPr>
        <p:spPr bwMode="auto">
          <a:xfrm>
            <a:off x="700417" y="5915418"/>
            <a:ext cx="9954683" cy="442493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zh-CN" altLang="en-US" sz="3415" b="1" kern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时序产生器循环产生周期电位、节拍电位，供控制器对信号进行时间调制</a:t>
            </a:r>
            <a:endParaRPr lang="en-US" altLang="zh-CN" sz="3415" b="1" kern="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Rectangle 5"/>
          <p:cNvSpPr>
            <a:spLocks noChangeArrowheads="1"/>
          </p:cNvSpPr>
          <p:nvPr/>
        </p:nvSpPr>
        <p:spPr bwMode="auto">
          <a:xfrm>
            <a:off x="4014624" y="4755391"/>
            <a:ext cx="2379053" cy="721853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zh-CN" altLang="en-US" sz="2000" b="1" kern="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时序发生器</a:t>
            </a:r>
            <a:endParaRPr lang="zh-CN" altLang="en-US" sz="2000" b="1" kern="0" dirty="0">
              <a:solidFill>
                <a:srgbClr val="3438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98" name="Rectangle 10"/>
          <p:cNvSpPr>
            <a:spLocks noChangeArrowheads="1"/>
          </p:cNvSpPr>
          <p:nvPr/>
        </p:nvSpPr>
        <p:spPr bwMode="auto">
          <a:xfrm>
            <a:off x="2999173" y="2007423"/>
            <a:ext cx="100540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反馈信号</a:t>
            </a:r>
            <a:endParaRPr lang="zh-CN" alt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3806199" y="4252181"/>
            <a:ext cx="2824006" cy="504797"/>
            <a:chOff x="5918673" y="4753749"/>
            <a:chExt cx="2978443" cy="532403"/>
          </a:xfrm>
        </p:grpSpPr>
        <p:grpSp>
          <p:nvGrpSpPr>
            <p:cNvPr id="200" name="Group 28"/>
            <p:cNvGrpSpPr/>
            <p:nvPr/>
          </p:nvGrpSpPr>
          <p:grpSpPr bwMode="auto">
            <a:xfrm>
              <a:off x="6377411" y="4753749"/>
              <a:ext cx="607744" cy="532403"/>
              <a:chOff x="2789" y="3067"/>
              <a:chExt cx="363" cy="318"/>
            </a:xfrm>
          </p:grpSpPr>
          <p:sp>
            <p:nvSpPr>
              <p:cNvPr id="213" name="Line 29"/>
              <p:cNvSpPr>
                <a:spLocks noChangeShapeType="1"/>
              </p:cNvSpPr>
              <p:nvPr/>
            </p:nvSpPr>
            <p:spPr bwMode="auto">
              <a:xfrm flipV="1">
                <a:off x="2789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30"/>
              <p:cNvSpPr>
                <a:spLocks noChangeShapeType="1"/>
              </p:cNvSpPr>
              <p:nvPr/>
            </p:nvSpPr>
            <p:spPr bwMode="auto">
              <a:xfrm flipV="1">
                <a:off x="2879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31"/>
              <p:cNvSpPr>
                <a:spLocks noChangeShapeType="1"/>
              </p:cNvSpPr>
              <p:nvPr/>
            </p:nvSpPr>
            <p:spPr bwMode="auto">
              <a:xfrm flipV="1">
                <a:off x="2970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Line 32"/>
              <p:cNvSpPr>
                <a:spLocks noChangeShapeType="1"/>
              </p:cNvSpPr>
              <p:nvPr/>
            </p:nvSpPr>
            <p:spPr bwMode="auto">
              <a:xfrm flipV="1">
                <a:off x="3061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33"/>
              <p:cNvSpPr>
                <a:spLocks noChangeShapeType="1"/>
              </p:cNvSpPr>
              <p:nvPr/>
            </p:nvSpPr>
            <p:spPr bwMode="auto">
              <a:xfrm flipV="1">
                <a:off x="3152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37"/>
            <p:cNvGrpSpPr/>
            <p:nvPr/>
          </p:nvGrpSpPr>
          <p:grpSpPr bwMode="auto">
            <a:xfrm>
              <a:off x="7892583" y="4753749"/>
              <a:ext cx="607743" cy="532403"/>
              <a:chOff x="3694" y="3067"/>
              <a:chExt cx="363" cy="318"/>
            </a:xfrm>
          </p:grpSpPr>
          <p:sp>
            <p:nvSpPr>
              <p:cNvPr id="208" name="Line 40"/>
              <p:cNvSpPr>
                <a:spLocks noChangeShapeType="1"/>
              </p:cNvSpPr>
              <p:nvPr/>
            </p:nvSpPr>
            <p:spPr bwMode="auto">
              <a:xfrm flipV="1">
                <a:off x="3694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41"/>
              <p:cNvSpPr>
                <a:spLocks noChangeShapeType="1"/>
              </p:cNvSpPr>
              <p:nvPr/>
            </p:nvSpPr>
            <p:spPr bwMode="auto">
              <a:xfrm flipV="1">
                <a:off x="3785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Line 42"/>
              <p:cNvSpPr>
                <a:spLocks noChangeShapeType="1"/>
              </p:cNvSpPr>
              <p:nvPr/>
            </p:nvSpPr>
            <p:spPr bwMode="auto">
              <a:xfrm flipV="1">
                <a:off x="3876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43"/>
              <p:cNvSpPr>
                <a:spLocks noChangeShapeType="1"/>
              </p:cNvSpPr>
              <p:nvPr/>
            </p:nvSpPr>
            <p:spPr bwMode="auto">
              <a:xfrm flipV="1">
                <a:off x="3967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44"/>
              <p:cNvSpPr>
                <a:spLocks noChangeShapeType="1"/>
              </p:cNvSpPr>
              <p:nvPr/>
            </p:nvSpPr>
            <p:spPr bwMode="auto">
              <a:xfrm flipV="1">
                <a:off x="4057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45"/>
            <p:cNvGrpSpPr/>
            <p:nvPr/>
          </p:nvGrpSpPr>
          <p:grpSpPr bwMode="auto">
            <a:xfrm>
              <a:off x="5918673" y="4869294"/>
              <a:ext cx="1550333" cy="403490"/>
              <a:chOff x="2333" y="3046"/>
              <a:chExt cx="926" cy="241"/>
            </a:xfrm>
          </p:grpSpPr>
          <p:sp>
            <p:nvSpPr>
              <p:cNvPr id="206" name="Rectangle 46"/>
              <p:cNvSpPr>
                <a:spLocks noChangeArrowheads="1"/>
              </p:cNvSpPr>
              <p:nvPr/>
            </p:nvSpPr>
            <p:spPr bwMode="auto">
              <a:xfrm>
                <a:off x="2333" y="3054"/>
                <a:ext cx="325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endParaRPr lang="en-US" altLang="zh-CN" b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47"/>
              <p:cNvSpPr>
                <a:spLocks noChangeArrowheads="1"/>
              </p:cNvSpPr>
              <p:nvPr/>
            </p:nvSpPr>
            <p:spPr bwMode="auto">
              <a:xfrm>
                <a:off x="2965" y="3046"/>
                <a:ext cx="294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endParaRPr lang="en-US" altLang="zh-CN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48"/>
            <p:cNvGrpSpPr/>
            <p:nvPr/>
          </p:nvGrpSpPr>
          <p:grpSpPr bwMode="auto">
            <a:xfrm>
              <a:off x="7497464" y="4852554"/>
              <a:ext cx="1399652" cy="415210"/>
              <a:chOff x="3276" y="3036"/>
              <a:chExt cx="836" cy="248"/>
            </a:xfrm>
          </p:grpSpPr>
          <p:sp>
            <p:nvSpPr>
              <p:cNvPr id="204" name="Rectangle 49"/>
              <p:cNvSpPr>
                <a:spLocks noChangeArrowheads="1"/>
              </p:cNvSpPr>
              <p:nvPr/>
            </p:nvSpPr>
            <p:spPr bwMode="auto">
              <a:xfrm>
                <a:off x="3276" y="3051"/>
                <a:ext cx="267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endParaRPr lang="en-US" altLang="zh-CN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50"/>
              <p:cNvSpPr>
                <a:spLocks noChangeArrowheads="1"/>
              </p:cNvSpPr>
              <p:nvPr/>
            </p:nvSpPr>
            <p:spPr bwMode="auto">
              <a:xfrm>
                <a:off x="3847" y="3036"/>
                <a:ext cx="265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endParaRPr lang="en-US" altLang="zh-CN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8" name="Group 65"/>
          <p:cNvGrpSpPr/>
          <p:nvPr/>
        </p:nvGrpSpPr>
        <p:grpSpPr bwMode="auto">
          <a:xfrm flipH="1">
            <a:off x="6414319" y="4966373"/>
            <a:ext cx="576230" cy="285734"/>
            <a:chOff x="2108" y="3614"/>
            <a:chExt cx="363" cy="180"/>
          </a:xfrm>
        </p:grpSpPr>
        <p:sp>
          <p:nvSpPr>
            <p:cNvPr id="219" name="Line 66"/>
            <p:cNvSpPr>
              <a:spLocks noChangeShapeType="1"/>
            </p:cNvSpPr>
            <p:nvPr/>
          </p:nvSpPr>
          <p:spPr bwMode="auto">
            <a:xfrm rot="5400000" flipV="1">
              <a:off x="2290" y="343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Line 67"/>
            <p:cNvSpPr>
              <a:spLocks noChangeShapeType="1"/>
            </p:cNvSpPr>
            <p:nvPr/>
          </p:nvSpPr>
          <p:spPr bwMode="auto">
            <a:xfrm rot="5400000" flipV="1">
              <a:off x="2290" y="352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1" name="Line 68"/>
            <p:cNvSpPr>
              <a:spLocks noChangeShapeType="1"/>
            </p:cNvSpPr>
            <p:nvPr/>
          </p:nvSpPr>
          <p:spPr bwMode="auto">
            <a:xfrm rot="5400000" flipV="1">
              <a:off x="2290" y="361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2" name="Rectangle 79"/>
          <p:cNvSpPr>
            <a:spLocks noChangeArrowheads="1"/>
          </p:cNvSpPr>
          <p:nvPr/>
        </p:nvSpPr>
        <p:spPr bwMode="auto">
          <a:xfrm>
            <a:off x="6964319" y="4834083"/>
            <a:ext cx="1163161" cy="58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</a:t>
            </a:r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3" name="直接箭头连接符 222"/>
          <p:cNvCxnSpPr/>
          <p:nvPr/>
        </p:nvCxnSpPr>
        <p:spPr>
          <a:xfrm>
            <a:off x="3414496" y="5340303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11"/>
          <p:cNvGrpSpPr/>
          <p:nvPr/>
        </p:nvGrpSpPr>
        <p:grpSpPr bwMode="auto">
          <a:xfrm rot="5400000">
            <a:off x="5607124" y="2909272"/>
            <a:ext cx="2012840" cy="431776"/>
            <a:chOff x="2746" y="1207"/>
            <a:chExt cx="1268" cy="409"/>
          </a:xfrm>
        </p:grpSpPr>
        <p:grpSp>
          <p:nvGrpSpPr>
            <p:cNvPr id="226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233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7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9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0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1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2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2" name="Group 62"/>
          <p:cNvGrpSpPr/>
          <p:nvPr/>
        </p:nvGrpSpPr>
        <p:grpSpPr bwMode="auto">
          <a:xfrm rot="5400000">
            <a:off x="5247571" y="2940226"/>
            <a:ext cx="2803370" cy="436540"/>
            <a:chOff x="2336" y="1230"/>
            <a:chExt cx="1766" cy="275"/>
          </a:xfrm>
        </p:grpSpPr>
        <p:sp>
          <p:nvSpPr>
            <p:cNvPr id="243" name="Rectangle 63"/>
            <p:cNvSpPr>
              <a:spLocks noChangeArrowheads="1"/>
            </p:cNvSpPr>
            <p:nvPr/>
          </p:nvSpPr>
          <p:spPr bwMode="auto">
            <a:xfrm rot="16200000">
              <a:off x="2316" y="1251"/>
              <a:ext cx="2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b="1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b="1" baseline="-25000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b="1" baseline="-25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64"/>
            <p:cNvSpPr>
              <a:spLocks noChangeArrowheads="1"/>
            </p:cNvSpPr>
            <p:nvPr/>
          </p:nvSpPr>
          <p:spPr bwMode="auto">
            <a:xfrm rot="16200000">
              <a:off x="3848" y="1251"/>
              <a:ext cx="2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b="1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b="1" baseline="-25000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b="1" baseline="-25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5" name="直接箭头连接符 244"/>
          <p:cNvCxnSpPr/>
          <p:nvPr/>
        </p:nvCxnSpPr>
        <p:spPr>
          <a:xfrm>
            <a:off x="2645973" y="3555349"/>
            <a:ext cx="1361421" cy="0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/>
          <p:cNvCxnSpPr/>
          <p:nvPr/>
        </p:nvCxnSpPr>
        <p:spPr>
          <a:xfrm>
            <a:off x="2999172" y="2389084"/>
            <a:ext cx="1026085" cy="0"/>
          </a:xfrm>
          <a:prstGeom prst="straightConnector1">
            <a:avLst/>
          </a:prstGeom>
          <a:ln w="47625">
            <a:solidFill>
              <a:srgbClr val="00B050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3516936" y="3565374"/>
            <a:ext cx="0" cy="1560969"/>
          </a:xfrm>
          <a:prstGeom prst="line">
            <a:avLst/>
          </a:prstGeom>
          <a:ln w="47625" cap="sq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箭头连接符 247"/>
          <p:cNvCxnSpPr/>
          <p:nvPr/>
        </p:nvCxnSpPr>
        <p:spPr>
          <a:xfrm>
            <a:off x="3516936" y="5161634"/>
            <a:ext cx="487640" cy="0"/>
          </a:xfrm>
          <a:prstGeom prst="straightConnector1">
            <a:avLst/>
          </a:prstGeom>
          <a:ln w="47625" cap="sq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3676413" y="2436743"/>
            <a:ext cx="0" cy="2475623"/>
          </a:xfrm>
          <a:prstGeom prst="line">
            <a:avLst/>
          </a:prstGeom>
          <a:ln w="47625" cap="sq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/>
          <p:nvPr/>
        </p:nvCxnSpPr>
        <p:spPr>
          <a:xfrm>
            <a:off x="3676413" y="4937179"/>
            <a:ext cx="328163" cy="0"/>
          </a:xfrm>
          <a:prstGeom prst="straightConnector1">
            <a:avLst/>
          </a:prstGeom>
          <a:ln w="47625" cap="sq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10"/>
          <p:cNvSpPr>
            <a:spLocks noChangeArrowheads="1"/>
          </p:cNvSpPr>
          <p:nvPr/>
        </p:nvSpPr>
        <p:spPr bwMode="auto">
          <a:xfrm>
            <a:off x="2786660" y="5161634"/>
            <a:ext cx="6270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CLK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2" name="Rectangle 46"/>
          <p:cNvSpPr>
            <a:spLocks noChangeArrowheads="1"/>
          </p:cNvSpPr>
          <p:nvPr/>
        </p:nvSpPr>
        <p:spPr bwMode="auto">
          <a:xfrm>
            <a:off x="2855537" y="2438975"/>
            <a:ext cx="816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~B</a:t>
            </a:r>
            <a:r>
              <a:rPr lang="en-US" altLang="zh-CN" b="1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lang="en-US" altLang="zh-CN" b="1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3" name="Rectangle 46"/>
          <p:cNvSpPr>
            <a:spLocks noChangeArrowheads="1"/>
          </p:cNvSpPr>
          <p:nvPr/>
        </p:nvSpPr>
        <p:spPr bwMode="auto">
          <a:xfrm>
            <a:off x="2761260" y="3605738"/>
            <a:ext cx="700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~I</a:t>
            </a:r>
            <a:r>
              <a:rPr lang="en-US" altLang="zh-CN" b="1" baseline="-25000" dirty="0">
                <a:latin typeface="+mn-ea"/>
                <a:cs typeface="Times New Roman" panose="02020603050405020304" pitchFamily="18" charset="0"/>
              </a:rPr>
              <a:t>m</a:t>
            </a:r>
            <a:endParaRPr lang="en-US" altLang="zh-CN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4" name="Rectangle 10"/>
          <p:cNvSpPr>
            <a:spLocks noChangeArrowheads="1"/>
          </p:cNvSpPr>
          <p:nvPr/>
        </p:nvSpPr>
        <p:spPr bwMode="auto">
          <a:xfrm>
            <a:off x="2598899" y="3161393"/>
            <a:ext cx="1107997" cy="369332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译码信号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5" name="Rectangle 3"/>
          <p:cNvSpPr>
            <a:spLocks noChangeArrowheads="1"/>
          </p:cNvSpPr>
          <p:nvPr/>
        </p:nvSpPr>
        <p:spPr bwMode="auto">
          <a:xfrm>
            <a:off x="4017320" y="1947257"/>
            <a:ext cx="2376357" cy="2304923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硬布线控制器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组合逻辑单元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6" name="Rectangle 8"/>
          <p:cNvSpPr>
            <a:spLocks noChangeArrowheads="1"/>
          </p:cNvSpPr>
          <p:nvPr/>
        </p:nvSpPr>
        <p:spPr bwMode="auto">
          <a:xfrm>
            <a:off x="1237422" y="2864997"/>
            <a:ext cx="474764" cy="1365333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指令寄存器</a:t>
            </a:r>
            <a:endParaRPr lang="zh-CN" altLang="en-US" sz="151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Rectangle 9"/>
          <p:cNvSpPr>
            <a:spLocks noChangeArrowheads="1"/>
          </p:cNvSpPr>
          <p:nvPr/>
        </p:nvSpPr>
        <p:spPr bwMode="auto">
          <a:xfrm>
            <a:off x="1232065" y="4243529"/>
            <a:ext cx="4665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8" name="Rectangle 9"/>
          <p:cNvSpPr>
            <a:spLocks noChangeArrowheads="1"/>
          </p:cNvSpPr>
          <p:nvPr/>
        </p:nvSpPr>
        <p:spPr bwMode="auto">
          <a:xfrm>
            <a:off x="2166707" y="4243529"/>
            <a:ext cx="4665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9" name="Rectangle 4"/>
          <p:cNvSpPr>
            <a:spLocks noChangeArrowheads="1"/>
          </p:cNvSpPr>
          <p:nvPr/>
        </p:nvSpPr>
        <p:spPr bwMode="auto">
          <a:xfrm>
            <a:off x="2176376" y="2864996"/>
            <a:ext cx="488500" cy="1365333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zh-CN" altLang="en-US" sz="151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</a:t>
            </a:r>
            <a:endParaRPr lang="zh-CN" altLang="en-US" sz="151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0" name="直接箭头连接符 259"/>
          <p:cNvCxnSpPr>
            <a:stCxn id="256" idx="3"/>
            <a:endCxn id="259" idx="1"/>
          </p:cNvCxnSpPr>
          <p:nvPr/>
        </p:nvCxnSpPr>
        <p:spPr>
          <a:xfrm flipV="1">
            <a:off x="1712186" y="3547663"/>
            <a:ext cx="464190" cy="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文本框 260"/>
              <p:cNvSpPr txBox="1"/>
              <p:nvPr/>
            </p:nvSpPr>
            <p:spPr>
              <a:xfrm>
                <a:off x="7171505" y="2455800"/>
                <a:ext cx="4389068" cy="94327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pt-BR" altLang="zh-CN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cs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261" name="文本框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5" y="2455800"/>
                <a:ext cx="4389068" cy="943272"/>
              </a:xfrm>
              <a:prstGeom prst="rect">
                <a:avLst/>
              </a:prstGeom>
              <a:blipFill rotWithShape="1">
                <a:blip r:embed="rId1"/>
                <a:stretch>
                  <a:fillRect l="-10" t="-27" r="9" b="59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532002" y="985789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7069" y="1763877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077685" y="2549698"/>
            <a:ext cx="10896599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分析数据通路，画指令周期流程图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，明确各节拍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(2)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设计时序发生器： </a:t>
            </a:r>
            <a:r>
              <a:rPr lang="zh-CN" altLang="en-US" sz="2300" dirty="0">
                <a:latin typeface="+mn-ea"/>
                <a:sym typeface="Arial" panose="020B0604020202020204" pitchFamily="34" charset="0"/>
              </a:rPr>
              <a:t>根据机器周期、节拍划分构建时序状态图，设计时序电路</a:t>
            </a:r>
            <a:endParaRPr lang="en-US" altLang="zh-CN" sz="23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出同一微操作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控制信号产生条件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(5) 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对相关信号进行归并处理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Arial" panose="020B0604020202020204" pitchFamily="34" charset="0"/>
              </a:rPr>
              <a:t>(6)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实现控制信号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标题 1"/>
          <p:cNvSpPr>
            <a:spLocks noGrp="1"/>
          </p:cNvSpPr>
          <p:nvPr>
            <p:ph type="title"/>
          </p:nvPr>
        </p:nvSpPr>
        <p:spPr>
          <a:xfrm>
            <a:off x="617855" y="1960245"/>
            <a:ext cx="2586990" cy="3930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指令周期方框图 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705" y="899160"/>
            <a:ext cx="49352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487078"/>
            <a:ext cx="439991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1) </a:t>
            </a:r>
            <a:r>
              <a:rPr lang="zh-CN" altLang="en-US" sz="2200" dirty="0"/>
              <a:t>三级时序硬布线控制器设计步骤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995" y="1285240"/>
            <a:ext cx="9834880" cy="5190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标题 1"/>
          <p:cNvSpPr>
            <a:spLocks noGrp="1"/>
          </p:cNvSpPr>
          <p:nvPr>
            <p:ph type="title"/>
          </p:nvPr>
        </p:nvSpPr>
        <p:spPr>
          <a:xfrm>
            <a:off x="676165" y="2150514"/>
            <a:ext cx="3235960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99247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593758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" name="左大括号 1"/>
          <p:cNvSpPr/>
          <p:nvPr/>
        </p:nvSpPr>
        <p:spPr>
          <a:xfrm>
            <a:off x="1545590" y="3168650"/>
            <a:ext cx="141605" cy="1172210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左大括号 111"/>
          <p:cNvSpPr/>
          <p:nvPr/>
        </p:nvSpPr>
        <p:spPr>
          <a:xfrm>
            <a:off x="1557025" y="4553180"/>
            <a:ext cx="130261" cy="1585758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5339" y="349573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</a:t>
            </a:r>
            <a:r>
              <a:rPr lang="en-US" altLang="zh-CN" b="1" baseline="-25000" dirty="0" err="1"/>
              <a:t>cal</a:t>
            </a:r>
            <a:endParaRPr lang="zh-CN" altLang="en-US" b="1" baseline="-25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953686" y="504959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</a:t>
            </a:r>
            <a:r>
              <a:rPr lang="en-US" altLang="zh-CN" b="1" baseline="-25000" dirty="0"/>
              <a:t>ex</a:t>
            </a:r>
            <a:endParaRPr lang="zh-CN" altLang="en-US" b="1" baseline="-25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790" y="2733040"/>
            <a:ext cx="9799320" cy="3596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2" grpId="0" animBg="1"/>
      <p:bldP spid="4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23045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38692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96145" y="2019880"/>
            <a:ext cx="7971724" cy="4235274"/>
            <a:chOff x="2670942" y="1671767"/>
            <a:chExt cx="7971724" cy="4235274"/>
          </a:xfrm>
        </p:grpSpPr>
        <p:sp>
          <p:nvSpPr>
            <p:cNvPr id="7" name="Line 123"/>
            <p:cNvSpPr>
              <a:spLocks noChangeShapeType="1"/>
            </p:cNvSpPr>
            <p:nvPr/>
          </p:nvSpPr>
          <p:spPr bwMode="auto">
            <a:xfrm>
              <a:off x="8140533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Line 122"/>
            <p:cNvSpPr>
              <a:spLocks noChangeShapeType="1"/>
            </p:cNvSpPr>
            <p:nvPr/>
          </p:nvSpPr>
          <p:spPr bwMode="auto">
            <a:xfrm>
              <a:off x="7654241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Line 121"/>
            <p:cNvSpPr>
              <a:spLocks noChangeShapeType="1"/>
            </p:cNvSpPr>
            <p:nvPr/>
          </p:nvSpPr>
          <p:spPr bwMode="auto">
            <a:xfrm>
              <a:off x="7157372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123"/>
            <p:cNvSpPr>
              <a:spLocks noChangeShapeType="1"/>
            </p:cNvSpPr>
            <p:nvPr/>
          </p:nvSpPr>
          <p:spPr bwMode="auto">
            <a:xfrm>
              <a:off x="10144367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122"/>
            <p:cNvSpPr>
              <a:spLocks noChangeShapeType="1"/>
            </p:cNvSpPr>
            <p:nvPr/>
          </p:nvSpPr>
          <p:spPr bwMode="auto">
            <a:xfrm>
              <a:off x="96468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121"/>
            <p:cNvSpPr>
              <a:spLocks noChangeShapeType="1"/>
            </p:cNvSpPr>
            <p:nvPr/>
          </p:nvSpPr>
          <p:spPr bwMode="auto">
            <a:xfrm>
              <a:off x="914238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Line 123"/>
            <p:cNvSpPr>
              <a:spLocks noChangeShapeType="1"/>
            </p:cNvSpPr>
            <p:nvPr/>
          </p:nvSpPr>
          <p:spPr bwMode="auto">
            <a:xfrm>
              <a:off x="616768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Line 122"/>
            <p:cNvSpPr>
              <a:spLocks noChangeShapeType="1"/>
            </p:cNvSpPr>
            <p:nvPr/>
          </p:nvSpPr>
          <p:spPr bwMode="auto">
            <a:xfrm>
              <a:off x="566248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Line 121"/>
            <p:cNvSpPr>
              <a:spLocks noChangeShapeType="1"/>
            </p:cNvSpPr>
            <p:nvPr/>
          </p:nvSpPr>
          <p:spPr bwMode="auto">
            <a:xfrm>
              <a:off x="516166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Line 123"/>
            <p:cNvSpPr>
              <a:spLocks noChangeShapeType="1"/>
            </p:cNvSpPr>
            <p:nvPr/>
          </p:nvSpPr>
          <p:spPr bwMode="auto">
            <a:xfrm>
              <a:off x="41617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Line 122"/>
            <p:cNvSpPr>
              <a:spLocks noChangeShapeType="1"/>
            </p:cNvSpPr>
            <p:nvPr/>
          </p:nvSpPr>
          <p:spPr bwMode="auto">
            <a:xfrm>
              <a:off x="3666054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Line 121"/>
            <p:cNvSpPr>
              <a:spLocks noChangeShapeType="1"/>
            </p:cNvSpPr>
            <p:nvPr/>
          </p:nvSpPr>
          <p:spPr bwMode="auto">
            <a:xfrm>
              <a:off x="3169185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>
              <a:off x="8650038" y="1671767"/>
              <a:ext cx="0" cy="423527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10642666" y="2181224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6658287" y="2181224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>
              <a:off x="2670942" y="1671767"/>
              <a:ext cx="0" cy="4235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>
              <a:off x="4661852" y="2181225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405066" y="2945107"/>
            <a:ext cx="9562837" cy="355034"/>
            <a:chOff x="641712" y="1767893"/>
            <a:chExt cx="11632381" cy="426113"/>
          </a:xfrm>
        </p:grpSpPr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2267640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Line 16"/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Line 17"/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Line 52"/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 Box 129"/>
            <p:cNvSpPr txBox="1">
              <a:spLocks noChangeArrowheads="1"/>
            </p:cNvSpPr>
            <p:nvPr/>
          </p:nvSpPr>
          <p:spPr bwMode="auto">
            <a:xfrm>
              <a:off x="641712" y="1767893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C00000"/>
                  </a:solidFill>
                </a:rPr>
                <a:t>节拍脉冲</a:t>
              </a:r>
              <a:endParaRPr lang="zh-CN" altLang="el-GR" sz="1705" b="1" dirty="0">
                <a:solidFill>
                  <a:srgbClr val="C00000"/>
                </a:solidFill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Line 18"/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Line 12"/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Line 14"/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Line 15"/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Line 16"/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Line 17"/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Line 18"/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Line 20"/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Line 21"/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Line 24"/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Line 49"/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Line 50"/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Line 51"/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Line 52"/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Line 12"/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15"/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Line 16"/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Line 19"/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Line 23"/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24"/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Line 49"/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Line 50"/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Line 51"/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52"/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Line 12"/>
            <p:cNvSpPr>
              <a:spLocks noChangeShapeType="1"/>
            </p:cNvSpPr>
            <p:nvPr/>
          </p:nvSpPr>
          <p:spPr bwMode="auto">
            <a:xfrm flipV="1">
              <a:off x="11962073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Line 49"/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Line 50"/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Line 51"/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Line 52"/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Line 52"/>
            <p:cNvSpPr>
              <a:spLocks noChangeShapeType="1"/>
            </p:cNvSpPr>
            <p:nvPr/>
          </p:nvSpPr>
          <p:spPr bwMode="auto">
            <a:xfrm>
              <a:off x="11971058" y="1806650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51"/>
            <p:cNvSpPr>
              <a:spLocks noChangeShapeType="1"/>
            </p:cNvSpPr>
            <p:nvPr/>
          </p:nvSpPr>
          <p:spPr bwMode="auto">
            <a:xfrm>
              <a:off x="12274093" y="1816299"/>
              <a:ext cx="0" cy="303035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990308" y="5552032"/>
            <a:ext cx="8979694" cy="785512"/>
            <a:chOff x="1319472" y="5329196"/>
            <a:chExt cx="9470771" cy="828470"/>
          </a:xfrm>
        </p:grpSpPr>
        <p:grpSp>
          <p:nvGrpSpPr>
            <p:cNvPr id="98" name="组合 97"/>
            <p:cNvGrpSpPr/>
            <p:nvPr/>
          </p:nvGrpSpPr>
          <p:grpSpPr>
            <a:xfrm>
              <a:off x="1323150" y="5329196"/>
              <a:ext cx="9467093" cy="405084"/>
              <a:chOff x="1051718" y="5744711"/>
              <a:chExt cx="10918795" cy="460974"/>
            </a:xfrm>
          </p:grpSpPr>
          <p:sp>
            <p:nvSpPr>
              <p:cNvPr id="129" name="object 62"/>
              <p:cNvSpPr/>
              <p:nvPr/>
            </p:nvSpPr>
            <p:spPr>
              <a:xfrm>
                <a:off x="3496791" y="587745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Line 88"/>
              <p:cNvSpPr>
                <a:spLocks noChangeShapeType="1"/>
              </p:cNvSpPr>
              <p:nvPr/>
            </p:nvSpPr>
            <p:spPr bwMode="auto">
              <a:xfrm>
                <a:off x="3479783" y="5876341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1" name="Text Box 68"/>
              <p:cNvSpPr txBox="1">
                <a:spLocks noChangeArrowheads="1"/>
              </p:cNvSpPr>
              <p:nvPr/>
            </p:nvSpPr>
            <p:spPr bwMode="auto">
              <a:xfrm>
                <a:off x="1051718" y="5744711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Line 85"/>
              <p:cNvSpPr>
                <a:spLocks noChangeShapeType="1"/>
              </p:cNvSpPr>
              <p:nvPr/>
            </p:nvSpPr>
            <p:spPr bwMode="auto">
              <a:xfrm>
                <a:off x="1659894" y="6104009"/>
                <a:ext cx="181988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3" name="Line 87"/>
              <p:cNvSpPr>
                <a:spLocks noChangeShapeType="1"/>
              </p:cNvSpPr>
              <p:nvPr/>
            </p:nvSpPr>
            <p:spPr bwMode="auto">
              <a:xfrm flipV="1">
                <a:off x="3479783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4" name="Line 89"/>
              <p:cNvSpPr>
                <a:spLocks noChangeShapeType="1"/>
              </p:cNvSpPr>
              <p:nvPr/>
            </p:nvSpPr>
            <p:spPr bwMode="auto">
              <a:xfrm>
                <a:off x="4087527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35" name="Line 90"/>
              <p:cNvSpPr>
                <a:spLocks noChangeShapeType="1"/>
              </p:cNvSpPr>
              <p:nvPr/>
            </p:nvSpPr>
            <p:spPr bwMode="auto">
              <a:xfrm>
                <a:off x="4087526" y="6104010"/>
                <a:ext cx="179838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6" name="object 62"/>
              <p:cNvSpPr/>
              <p:nvPr/>
            </p:nvSpPr>
            <p:spPr>
              <a:xfrm>
                <a:off x="5924381" y="588570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5898104" y="5884591"/>
                <a:ext cx="2427590" cy="227669"/>
                <a:chOff x="2531676" y="4762352"/>
                <a:chExt cx="2427590" cy="304709"/>
              </a:xfrm>
            </p:grpSpPr>
            <p:sp>
              <p:nvSpPr>
                <p:cNvPr id="150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1676" y="4762352"/>
                  <a:ext cx="0" cy="28489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51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52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53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59"/>
                  <a:ext cx="181225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38" name="object 62"/>
              <p:cNvSpPr/>
              <p:nvPr/>
            </p:nvSpPr>
            <p:spPr>
              <a:xfrm>
                <a:off x="8349461" y="5878304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9" name="组合 138"/>
              <p:cNvGrpSpPr/>
              <p:nvPr/>
            </p:nvGrpSpPr>
            <p:grpSpPr>
              <a:xfrm>
                <a:off x="8323184" y="5877188"/>
                <a:ext cx="2431870" cy="227669"/>
                <a:chOff x="2531676" y="4762352"/>
                <a:chExt cx="2431870" cy="304709"/>
              </a:xfrm>
            </p:grpSpPr>
            <p:sp>
              <p:nvSpPr>
                <p:cNvPr id="146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1676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7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58920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8" name="Line 89"/>
                <p:cNvSpPr>
                  <a:spLocks noChangeShapeType="1"/>
                </p:cNvSpPr>
                <p:nvPr/>
              </p:nvSpPr>
              <p:spPr bwMode="auto">
                <a:xfrm>
                  <a:off x="3130151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9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40" name="object 62"/>
              <p:cNvSpPr/>
              <p:nvPr/>
            </p:nvSpPr>
            <p:spPr>
              <a:xfrm>
                <a:off x="10774541" y="587090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41" name="组合 140"/>
              <p:cNvGrpSpPr/>
              <p:nvPr/>
            </p:nvGrpSpPr>
            <p:grpSpPr>
              <a:xfrm>
                <a:off x="10749809" y="5869785"/>
                <a:ext cx="1220704" cy="227669"/>
                <a:chOff x="2533221" y="4762352"/>
                <a:chExt cx="1220704" cy="304709"/>
              </a:xfrm>
            </p:grpSpPr>
            <p:sp>
              <p:nvSpPr>
                <p:cNvPr id="142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3221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3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4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5" name="Line 90"/>
                <p:cNvSpPr>
                  <a:spLocks noChangeShapeType="1"/>
                </p:cNvSpPr>
                <p:nvPr/>
              </p:nvSpPr>
              <p:spPr bwMode="auto">
                <a:xfrm>
                  <a:off x="3155045" y="5067059"/>
                  <a:ext cx="598880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</p:grpSp>
        <p:grpSp>
          <p:nvGrpSpPr>
            <p:cNvPr id="99" name="组合 98"/>
            <p:cNvGrpSpPr/>
            <p:nvPr/>
          </p:nvGrpSpPr>
          <p:grpSpPr>
            <a:xfrm>
              <a:off x="1319472" y="5752582"/>
              <a:ext cx="9464106" cy="405084"/>
              <a:chOff x="1047477" y="6226510"/>
              <a:chExt cx="10915349" cy="460974"/>
            </a:xfrm>
          </p:grpSpPr>
          <p:sp>
            <p:nvSpPr>
              <p:cNvPr id="100" name="Text Box 69"/>
              <p:cNvSpPr txBox="1">
                <a:spLocks noChangeArrowheads="1"/>
              </p:cNvSpPr>
              <p:nvPr/>
            </p:nvSpPr>
            <p:spPr bwMode="auto">
              <a:xfrm>
                <a:off x="1047477" y="6226510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4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1663533" y="6361705"/>
                <a:ext cx="10299293" cy="255007"/>
                <a:chOff x="1663533" y="6361705"/>
                <a:chExt cx="10299293" cy="255007"/>
              </a:xfrm>
            </p:grpSpPr>
            <p:sp>
              <p:nvSpPr>
                <p:cNvPr id="102" name="object 62"/>
                <p:cNvSpPr/>
                <p:nvPr/>
              </p:nvSpPr>
              <p:spPr>
                <a:xfrm>
                  <a:off x="1672112" y="6362275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3" name="Line 88"/>
                <p:cNvSpPr>
                  <a:spLocks noChangeShapeType="1"/>
                </p:cNvSpPr>
                <p:nvPr/>
              </p:nvSpPr>
              <p:spPr bwMode="auto">
                <a:xfrm>
                  <a:off x="4085017" y="63741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4" name="Line 88"/>
                <p:cNvSpPr>
                  <a:spLocks noChangeShapeType="1"/>
                </p:cNvSpPr>
                <p:nvPr/>
              </p:nvSpPr>
              <p:spPr bwMode="auto">
                <a:xfrm>
                  <a:off x="1663533" y="6361705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5" name="Line 85"/>
                <p:cNvSpPr>
                  <a:spLocks noChangeShapeType="1"/>
                </p:cNvSpPr>
                <p:nvPr/>
              </p:nvSpPr>
              <p:spPr bwMode="auto">
                <a:xfrm>
                  <a:off x="2277091" y="6601820"/>
                  <a:ext cx="180792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6" name="object 62"/>
                <p:cNvSpPr/>
                <p:nvPr/>
              </p:nvSpPr>
              <p:spPr>
                <a:xfrm>
                  <a:off x="4093596" y="6386154"/>
                  <a:ext cx="583237" cy="23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solidFill>
                    <a:srgbClr val="ED7D31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7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4085017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8" name="Line 89"/>
                <p:cNvSpPr>
                  <a:spLocks noChangeShapeType="1"/>
                </p:cNvSpPr>
                <p:nvPr/>
              </p:nvSpPr>
              <p:spPr bwMode="auto">
                <a:xfrm>
                  <a:off x="4692761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9" name="Line 90"/>
                <p:cNvSpPr>
                  <a:spLocks noChangeShapeType="1"/>
                </p:cNvSpPr>
                <p:nvPr/>
              </p:nvSpPr>
              <p:spPr bwMode="auto">
                <a:xfrm>
                  <a:off x="4691087" y="6601820"/>
                  <a:ext cx="1802983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10" name="object 62"/>
                <p:cNvSpPr/>
                <p:nvPr/>
              </p:nvSpPr>
              <p:spPr>
                <a:xfrm>
                  <a:off x="6521186" y="6382972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11" name="组合 110"/>
                <p:cNvGrpSpPr/>
                <p:nvPr/>
              </p:nvGrpSpPr>
              <p:grpSpPr>
                <a:xfrm>
                  <a:off x="6512607" y="6382402"/>
                  <a:ext cx="2409052" cy="227669"/>
                  <a:chOff x="2540945" y="4762352"/>
                  <a:chExt cx="2409052" cy="304709"/>
                </a:xfrm>
              </p:grpSpPr>
              <p:sp>
                <p:nvSpPr>
                  <p:cNvPr id="125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0945" y="4762352"/>
                    <a:ext cx="0" cy="293665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6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540945" y="4762352"/>
                    <a:ext cx="607744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7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48689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8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166250" y="5067059"/>
                    <a:ext cx="1783747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</p:grpSp>
            <p:sp>
              <p:nvSpPr>
                <p:cNvPr id="112" name="object 62"/>
                <p:cNvSpPr/>
                <p:nvPr/>
              </p:nvSpPr>
              <p:spPr>
                <a:xfrm>
                  <a:off x="8946266" y="6375569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13" name="组合 112"/>
                <p:cNvGrpSpPr/>
                <p:nvPr/>
              </p:nvGrpSpPr>
              <p:grpSpPr>
                <a:xfrm>
                  <a:off x="8919149" y="6374999"/>
                  <a:ext cx="2441139" cy="227669"/>
                  <a:chOff x="2522407" y="4762352"/>
                  <a:chExt cx="2441139" cy="304709"/>
                </a:xfrm>
              </p:grpSpPr>
              <p:sp>
                <p:nvSpPr>
                  <p:cNvPr id="121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22407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2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540946" y="4762352"/>
                    <a:ext cx="591815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3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39420" y="4772262"/>
                    <a:ext cx="0" cy="29479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4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147014" y="5067060"/>
                    <a:ext cx="18165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</p:grpSp>
            <p:sp>
              <p:nvSpPr>
                <p:cNvPr id="114" name="object 62"/>
                <p:cNvSpPr/>
                <p:nvPr/>
              </p:nvSpPr>
              <p:spPr>
                <a:xfrm>
                  <a:off x="11371346" y="6368166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15" name="组合 114"/>
                <p:cNvGrpSpPr/>
                <p:nvPr/>
              </p:nvGrpSpPr>
              <p:grpSpPr>
                <a:xfrm>
                  <a:off x="11362767" y="6367596"/>
                  <a:ext cx="600059" cy="227669"/>
                  <a:chOff x="2540945" y="4762352"/>
                  <a:chExt cx="600059" cy="304709"/>
                </a:xfrm>
              </p:grpSpPr>
              <p:sp>
                <p:nvSpPr>
                  <p:cNvPr id="118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0945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19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540945" y="4762352"/>
                    <a:ext cx="600059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37103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</p:grpSp>
            <p:sp>
              <p:nvSpPr>
                <p:cNvPr id="116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663533" y="6361705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7" name="Line 89"/>
                <p:cNvSpPr>
                  <a:spLocks noChangeShapeType="1"/>
                </p:cNvSpPr>
                <p:nvPr/>
              </p:nvSpPr>
              <p:spPr bwMode="auto">
                <a:xfrm>
                  <a:off x="2271277" y="6361705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  <p:grpSp>
        <p:nvGrpSpPr>
          <p:cNvPr id="154" name="组合 153"/>
          <p:cNvGrpSpPr/>
          <p:nvPr/>
        </p:nvGrpSpPr>
        <p:grpSpPr>
          <a:xfrm>
            <a:off x="1979701" y="5150602"/>
            <a:ext cx="8990300" cy="384080"/>
            <a:chOff x="1034574" y="5262912"/>
            <a:chExt cx="10935938" cy="460974"/>
          </a:xfrm>
        </p:grpSpPr>
        <p:sp>
          <p:nvSpPr>
            <p:cNvPr id="155" name="Text Box 67"/>
            <p:cNvSpPr txBox="1">
              <a:spLocks noChangeArrowheads="1"/>
            </p:cNvSpPr>
            <p:nvPr/>
          </p:nvSpPr>
          <p:spPr bwMode="auto">
            <a:xfrm>
              <a:off x="1034574" y="5262912"/>
              <a:ext cx="607744" cy="46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Line 85"/>
            <p:cNvSpPr>
              <a:spLocks noChangeShapeType="1"/>
            </p:cNvSpPr>
            <p:nvPr/>
          </p:nvSpPr>
          <p:spPr bwMode="auto">
            <a:xfrm>
              <a:off x="1659894" y="5606198"/>
              <a:ext cx="1214655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57" name="object 62"/>
            <p:cNvSpPr/>
            <p:nvPr/>
          </p:nvSpPr>
          <p:spPr>
            <a:xfrm>
              <a:off x="2892362" y="538463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158" name="Line 87"/>
            <p:cNvSpPr>
              <a:spLocks noChangeShapeType="1"/>
            </p:cNvSpPr>
            <p:nvPr/>
          </p:nvSpPr>
          <p:spPr bwMode="auto">
            <a:xfrm flipV="1">
              <a:off x="2874549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59" name="Line 89"/>
            <p:cNvSpPr>
              <a:spLocks noChangeShapeType="1"/>
            </p:cNvSpPr>
            <p:nvPr/>
          </p:nvSpPr>
          <p:spPr bwMode="auto">
            <a:xfrm>
              <a:off x="3482293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rgbClr val="ED7D31"/>
                </a:solidFill>
              </a:endParaRPr>
            </a:p>
          </p:txBody>
        </p:sp>
        <p:sp>
          <p:nvSpPr>
            <p:cNvPr id="160" name="Line 90"/>
            <p:cNvSpPr>
              <a:spLocks noChangeShapeType="1"/>
            </p:cNvSpPr>
            <p:nvPr/>
          </p:nvSpPr>
          <p:spPr bwMode="auto">
            <a:xfrm>
              <a:off x="3480620" y="5606196"/>
              <a:ext cx="1806073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61" name="object 62"/>
            <p:cNvSpPr/>
            <p:nvPr/>
          </p:nvSpPr>
          <p:spPr>
            <a:xfrm>
              <a:off x="5319952" y="539288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62" name="组合 161"/>
            <p:cNvGrpSpPr/>
            <p:nvPr/>
          </p:nvGrpSpPr>
          <p:grpSpPr>
            <a:xfrm>
              <a:off x="5286691" y="5386779"/>
              <a:ext cx="2438049" cy="227669"/>
              <a:chOff x="2525497" y="4762352"/>
              <a:chExt cx="2438049" cy="304709"/>
            </a:xfrm>
          </p:grpSpPr>
          <p:sp>
            <p:nvSpPr>
              <p:cNvPr id="176" name="Line 87"/>
              <p:cNvSpPr>
                <a:spLocks noChangeShapeType="1"/>
              </p:cNvSpPr>
              <p:nvPr/>
            </p:nvSpPr>
            <p:spPr bwMode="auto">
              <a:xfrm flipV="1">
                <a:off x="2525497" y="4762352"/>
                <a:ext cx="0" cy="284892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7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8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9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63" name="object 62"/>
            <p:cNvSpPr/>
            <p:nvPr/>
          </p:nvSpPr>
          <p:spPr>
            <a:xfrm>
              <a:off x="7745032" y="5385477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7723357" y="5379376"/>
              <a:ext cx="2414723" cy="227669"/>
              <a:chOff x="2537083" y="4762352"/>
              <a:chExt cx="2414723" cy="304709"/>
            </a:xfrm>
          </p:grpSpPr>
          <p:sp>
            <p:nvSpPr>
              <p:cNvPr id="172" name="Line 87"/>
              <p:cNvSpPr>
                <a:spLocks noChangeShapeType="1"/>
              </p:cNvSpPr>
              <p:nvPr/>
            </p:nvSpPr>
            <p:spPr bwMode="auto">
              <a:xfrm flipV="1">
                <a:off x="2537083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3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59847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4" name="Line 89"/>
              <p:cNvSpPr>
                <a:spLocks noChangeShapeType="1"/>
              </p:cNvSpPr>
              <p:nvPr/>
            </p:nvSpPr>
            <p:spPr bwMode="auto">
              <a:xfrm>
                <a:off x="3139420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5" name="Line 90"/>
              <p:cNvSpPr>
                <a:spLocks noChangeShapeType="1"/>
              </p:cNvSpPr>
              <p:nvPr/>
            </p:nvSpPr>
            <p:spPr bwMode="auto">
              <a:xfrm>
                <a:off x="3147014" y="5067059"/>
                <a:ext cx="180479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65" name="object 62"/>
            <p:cNvSpPr/>
            <p:nvPr/>
          </p:nvSpPr>
          <p:spPr>
            <a:xfrm>
              <a:off x="10170112" y="5378074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66" name="组合 165"/>
            <p:cNvGrpSpPr/>
            <p:nvPr/>
          </p:nvGrpSpPr>
          <p:grpSpPr>
            <a:xfrm>
              <a:off x="10143030" y="5371973"/>
              <a:ext cx="1827482" cy="227669"/>
              <a:chOff x="2531676" y="4762352"/>
              <a:chExt cx="1827482" cy="304709"/>
            </a:xfrm>
          </p:grpSpPr>
          <p:sp>
            <p:nvSpPr>
              <p:cNvPr id="168" name="Line 87"/>
              <p:cNvSpPr>
                <a:spLocks noChangeShapeType="1"/>
              </p:cNvSpPr>
              <p:nvPr/>
            </p:nvSpPr>
            <p:spPr bwMode="auto">
              <a:xfrm flipV="1">
                <a:off x="2531676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9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104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0" name="Line 89"/>
              <p:cNvSpPr>
                <a:spLocks noChangeShapeType="1"/>
              </p:cNvSpPr>
              <p:nvPr/>
            </p:nvSpPr>
            <p:spPr bwMode="auto">
              <a:xfrm>
                <a:off x="3139420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1" name="Line 90"/>
              <p:cNvSpPr>
                <a:spLocks noChangeShapeType="1"/>
              </p:cNvSpPr>
              <p:nvPr/>
            </p:nvSpPr>
            <p:spPr bwMode="auto">
              <a:xfrm>
                <a:off x="3147014" y="5067059"/>
                <a:ext cx="12121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67" name="Line 88"/>
            <p:cNvSpPr>
              <a:spLocks noChangeShapeType="1"/>
            </p:cNvSpPr>
            <p:nvPr/>
          </p:nvSpPr>
          <p:spPr bwMode="auto">
            <a:xfrm>
              <a:off x="2874549" y="5378529"/>
              <a:ext cx="607744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971913" y="4714990"/>
            <a:ext cx="8997393" cy="418262"/>
            <a:chOff x="1025100" y="4740088"/>
            <a:chExt cx="10944566" cy="502000"/>
          </a:xfrm>
        </p:grpSpPr>
        <p:sp>
          <p:nvSpPr>
            <p:cNvPr id="181" name="Text Box 66"/>
            <p:cNvSpPr txBox="1">
              <a:spLocks noChangeArrowheads="1"/>
            </p:cNvSpPr>
            <p:nvPr/>
          </p:nvSpPr>
          <p:spPr bwMode="auto">
            <a:xfrm>
              <a:off x="1025100" y="4781113"/>
              <a:ext cx="607744" cy="4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1659895" y="4740088"/>
              <a:ext cx="10309771" cy="426114"/>
              <a:chOff x="1659895" y="4740088"/>
              <a:chExt cx="10309771" cy="426114"/>
            </a:xfrm>
          </p:grpSpPr>
          <p:sp>
            <p:nvSpPr>
              <p:cNvPr id="183" name="Text Box 128"/>
              <p:cNvSpPr txBox="1">
                <a:spLocks noChangeArrowheads="1"/>
              </p:cNvSpPr>
              <p:nvPr/>
            </p:nvSpPr>
            <p:spPr bwMode="auto">
              <a:xfrm>
                <a:off x="3081270" y="4740088"/>
                <a:ext cx="1443182" cy="42611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dirty="0">
                    <a:solidFill>
                      <a:srgbClr val="ED7D31"/>
                    </a:solidFill>
                  </a:rPr>
                  <a:t>节拍电位</a:t>
                </a:r>
                <a:endParaRPr lang="zh-CN" altLang="el-GR" sz="1705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84" name="Line 85"/>
              <p:cNvSpPr>
                <a:spLocks noChangeShapeType="1"/>
              </p:cNvSpPr>
              <p:nvPr/>
            </p:nvSpPr>
            <p:spPr bwMode="auto">
              <a:xfrm>
                <a:off x="1659895" y="5108386"/>
                <a:ext cx="609420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5" name="object 62"/>
              <p:cNvSpPr/>
              <p:nvPr/>
            </p:nvSpPr>
            <p:spPr>
              <a:xfrm>
                <a:off x="2277092" y="487782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6" name="Line 87"/>
              <p:cNvSpPr>
                <a:spLocks noChangeShapeType="1"/>
              </p:cNvSpPr>
              <p:nvPr/>
            </p:nvSpPr>
            <p:spPr bwMode="auto">
              <a:xfrm flipV="1">
                <a:off x="2269315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7" name="Line 88"/>
              <p:cNvSpPr>
                <a:spLocks noChangeShapeType="1"/>
              </p:cNvSpPr>
              <p:nvPr/>
            </p:nvSpPr>
            <p:spPr bwMode="auto">
              <a:xfrm>
                <a:off x="2269315" y="4880718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" name="Line 89"/>
              <p:cNvSpPr>
                <a:spLocks noChangeShapeType="1"/>
              </p:cNvSpPr>
              <p:nvPr/>
            </p:nvSpPr>
            <p:spPr bwMode="auto">
              <a:xfrm>
                <a:off x="2877059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9" name="Line 90"/>
              <p:cNvSpPr>
                <a:spLocks noChangeShapeType="1"/>
              </p:cNvSpPr>
              <p:nvPr/>
            </p:nvSpPr>
            <p:spPr bwMode="auto">
              <a:xfrm>
                <a:off x="2875386" y="5108386"/>
                <a:ext cx="181379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0" name="object 62"/>
              <p:cNvSpPr/>
              <p:nvPr/>
            </p:nvSpPr>
            <p:spPr>
              <a:xfrm>
                <a:off x="4704682" y="488607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91" name="组合 190"/>
              <p:cNvGrpSpPr/>
              <p:nvPr/>
            </p:nvGrpSpPr>
            <p:grpSpPr>
              <a:xfrm>
                <a:off x="4689181" y="4888968"/>
                <a:ext cx="2428941" cy="227669"/>
                <a:chOff x="2533221" y="4762352"/>
                <a:chExt cx="2428941" cy="304709"/>
              </a:xfrm>
            </p:grpSpPr>
            <p:sp>
              <p:nvSpPr>
                <p:cNvPr id="205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3221" y="4762352"/>
                  <a:ext cx="0" cy="293665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58978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" name="Line 89"/>
                <p:cNvSpPr>
                  <a:spLocks noChangeShapeType="1"/>
                </p:cNvSpPr>
                <p:nvPr/>
              </p:nvSpPr>
              <p:spPr bwMode="auto">
                <a:xfrm>
                  <a:off x="314096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59"/>
                  <a:ext cx="1815148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2" name="object 62"/>
              <p:cNvSpPr/>
              <p:nvPr/>
            </p:nvSpPr>
            <p:spPr>
              <a:xfrm>
                <a:off x="7129762" y="4878676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93" name="组合 192"/>
              <p:cNvGrpSpPr/>
              <p:nvPr/>
            </p:nvGrpSpPr>
            <p:grpSpPr>
              <a:xfrm>
                <a:off x="7118123" y="4881565"/>
                <a:ext cx="2426463" cy="227669"/>
                <a:chOff x="2537083" y="4762352"/>
                <a:chExt cx="2426463" cy="304709"/>
              </a:xfrm>
            </p:grpSpPr>
            <p:sp>
              <p:nvSpPr>
                <p:cNvPr id="20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7083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" name="Line 88"/>
                <p:cNvSpPr>
                  <a:spLocks noChangeShapeType="1"/>
                </p:cNvSpPr>
                <p:nvPr/>
              </p:nvSpPr>
              <p:spPr bwMode="auto">
                <a:xfrm>
                  <a:off x="2537083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" name="Line 89"/>
                <p:cNvSpPr>
                  <a:spLocks noChangeShapeType="1"/>
                </p:cNvSpPr>
                <p:nvPr/>
              </p:nvSpPr>
              <p:spPr bwMode="auto">
                <a:xfrm>
                  <a:off x="3144827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4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4" name="object 62"/>
              <p:cNvSpPr/>
              <p:nvPr/>
            </p:nvSpPr>
            <p:spPr>
              <a:xfrm>
                <a:off x="9554842" y="4871273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>
                <a:off x="9537796" y="4874162"/>
                <a:ext cx="2431870" cy="227669"/>
                <a:chOff x="2531676" y="4762352"/>
                <a:chExt cx="2431870" cy="304709"/>
              </a:xfrm>
            </p:grpSpPr>
            <p:sp>
              <p:nvSpPr>
                <p:cNvPr id="197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1676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" name="Line 88"/>
                <p:cNvSpPr>
                  <a:spLocks noChangeShapeType="1"/>
                </p:cNvSpPr>
                <p:nvPr/>
              </p:nvSpPr>
              <p:spPr bwMode="auto">
                <a:xfrm>
                  <a:off x="2531676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" name="Line 89"/>
                <p:cNvSpPr>
                  <a:spLocks noChangeShapeType="1"/>
                </p:cNvSpPr>
                <p:nvPr/>
              </p:nvSpPr>
              <p:spPr bwMode="auto">
                <a:xfrm>
                  <a:off x="3139420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0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6" name="Line 87"/>
              <p:cNvSpPr>
                <a:spLocks noChangeShapeType="1"/>
              </p:cNvSpPr>
              <p:nvPr/>
            </p:nvSpPr>
            <p:spPr bwMode="auto">
              <a:xfrm flipV="1">
                <a:off x="11968178" y="4868414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09" name="组合 208"/>
          <p:cNvGrpSpPr/>
          <p:nvPr/>
        </p:nvGrpSpPr>
        <p:grpSpPr>
          <a:xfrm>
            <a:off x="2987616" y="2362466"/>
            <a:ext cx="7979813" cy="366733"/>
            <a:chOff x="2277091" y="1068606"/>
            <a:chExt cx="9706766" cy="440155"/>
          </a:xfrm>
        </p:grpSpPr>
        <p:sp>
          <p:nvSpPr>
            <p:cNvPr id="210" name="Line 70"/>
            <p:cNvSpPr>
              <a:spLocks noChangeShapeType="1"/>
            </p:cNvSpPr>
            <p:nvPr/>
          </p:nvSpPr>
          <p:spPr bwMode="auto">
            <a:xfrm>
              <a:off x="2277091" y="1498368"/>
              <a:ext cx="2409232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Text Box 71"/>
            <p:cNvSpPr txBox="1">
              <a:spLocks noChangeArrowheads="1"/>
            </p:cNvSpPr>
            <p:nvPr/>
          </p:nvSpPr>
          <p:spPr bwMode="auto">
            <a:xfrm>
              <a:off x="2807568" y="1068606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212" name="Line 124"/>
            <p:cNvSpPr>
              <a:spLocks noChangeShapeType="1"/>
            </p:cNvSpPr>
            <p:nvPr/>
          </p:nvSpPr>
          <p:spPr bwMode="auto">
            <a:xfrm>
              <a:off x="4708894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Text Box 71"/>
            <p:cNvSpPr txBox="1">
              <a:spLocks noChangeArrowheads="1"/>
            </p:cNvSpPr>
            <p:nvPr/>
          </p:nvSpPr>
          <p:spPr bwMode="auto">
            <a:xfrm>
              <a:off x="5181973" y="1068606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tx1"/>
                  </a:solidFill>
                </a:rPr>
                <a:t>机器周期</a:t>
              </a:r>
              <a:endParaRPr lang="zh-CN" altLang="el-GR" sz="1705" dirty="0">
                <a:solidFill>
                  <a:schemeClr val="tx1"/>
                </a:solidFill>
              </a:endParaRPr>
            </a:p>
          </p:txBody>
        </p:sp>
        <p:sp>
          <p:nvSpPr>
            <p:cNvPr id="214" name="Line 124"/>
            <p:cNvSpPr>
              <a:spLocks noChangeShapeType="1"/>
            </p:cNvSpPr>
            <p:nvPr/>
          </p:nvSpPr>
          <p:spPr bwMode="auto">
            <a:xfrm>
              <a:off x="7124277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Text Box 71"/>
            <p:cNvSpPr txBox="1">
              <a:spLocks noChangeArrowheads="1"/>
            </p:cNvSpPr>
            <p:nvPr/>
          </p:nvSpPr>
          <p:spPr bwMode="auto">
            <a:xfrm>
              <a:off x="9971759" y="1082648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216" name="Line 124"/>
            <p:cNvSpPr>
              <a:spLocks noChangeShapeType="1"/>
            </p:cNvSpPr>
            <p:nvPr/>
          </p:nvSpPr>
          <p:spPr bwMode="auto">
            <a:xfrm>
              <a:off x="9552883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Text Box 71"/>
            <p:cNvSpPr txBox="1">
              <a:spLocks noChangeArrowheads="1"/>
            </p:cNvSpPr>
            <p:nvPr/>
          </p:nvSpPr>
          <p:spPr bwMode="auto">
            <a:xfrm>
              <a:off x="7709319" y="1068606"/>
              <a:ext cx="1443182" cy="426112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tx1"/>
                  </a:solidFill>
                </a:rPr>
                <a:t>机器周期</a:t>
              </a:r>
              <a:endParaRPr lang="zh-CN" altLang="el-GR" sz="170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1678539" y="3904363"/>
            <a:ext cx="9278367" cy="508625"/>
            <a:chOff x="1362861" y="3203825"/>
            <a:chExt cx="9278367" cy="508625"/>
          </a:xfrm>
        </p:grpSpPr>
        <p:grpSp>
          <p:nvGrpSpPr>
            <p:cNvPr id="219" name="组合 218"/>
            <p:cNvGrpSpPr/>
            <p:nvPr/>
          </p:nvGrpSpPr>
          <p:grpSpPr>
            <a:xfrm>
              <a:off x="1362861" y="3203825"/>
              <a:ext cx="9278367" cy="363463"/>
              <a:chOff x="685137" y="3184168"/>
              <a:chExt cx="11286346" cy="436230"/>
            </a:xfrm>
          </p:grpSpPr>
          <p:sp>
            <p:nvSpPr>
              <p:cNvPr id="221" name="Text Box 84"/>
              <p:cNvSpPr txBox="1">
                <a:spLocks noChangeArrowheads="1"/>
              </p:cNvSpPr>
              <p:nvPr/>
            </p:nvSpPr>
            <p:spPr bwMode="auto">
              <a:xfrm>
                <a:off x="685137" y="3194285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>
                    <a:solidFill>
                      <a:srgbClr val="7030A0"/>
                    </a:solidFill>
                  </a:rPr>
                  <a:t>计算</a:t>
                </a:r>
                <a:endParaRPr lang="zh-CN" altLang="el-GR" sz="1705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22" name="Line 85"/>
              <p:cNvSpPr>
                <a:spLocks noChangeShapeType="1"/>
              </p:cNvSpPr>
              <p:nvPr/>
            </p:nvSpPr>
            <p:spPr bwMode="auto">
              <a:xfrm>
                <a:off x="1659891" y="3411837"/>
                <a:ext cx="3025579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3" name="object 62"/>
              <p:cNvSpPr/>
              <p:nvPr/>
            </p:nvSpPr>
            <p:spPr>
              <a:xfrm>
                <a:off x="4698830" y="3193590"/>
                <a:ext cx="2432431" cy="225799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24" name="Line 87"/>
              <p:cNvSpPr>
                <a:spLocks noChangeShapeType="1"/>
              </p:cNvSpPr>
              <p:nvPr/>
            </p:nvSpPr>
            <p:spPr bwMode="auto">
              <a:xfrm flipV="1">
                <a:off x="470962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5" name="Line 88"/>
              <p:cNvSpPr>
                <a:spLocks noChangeShapeType="1"/>
              </p:cNvSpPr>
              <p:nvPr/>
            </p:nvSpPr>
            <p:spPr bwMode="auto">
              <a:xfrm>
                <a:off x="4721582" y="3184168"/>
                <a:ext cx="2385661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6" name="Line 89"/>
              <p:cNvSpPr>
                <a:spLocks noChangeShapeType="1"/>
              </p:cNvSpPr>
              <p:nvPr/>
            </p:nvSpPr>
            <p:spPr bwMode="auto">
              <a:xfrm>
                <a:off x="713761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C00000"/>
                  </a:solidFill>
                </a:endParaRPr>
              </a:p>
            </p:txBody>
          </p:sp>
          <p:sp>
            <p:nvSpPr>
              <p:cNvPr id="227" name="Line 90"/>
              <p:cNvSpPr>
                <a:spLocks noChangeShapeType="1"/>
              </p:cNvSpPr>
              <p:nvPr/>
            </p:nvSpPr>
            <p:spPr bwMode="auto">
              <a:xfrm>
                <a:off x="7142428" y="3411837"/>
                <a:ext cx="4829055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20" name="Text Box 127"/>
            <p:cNvSpPr txBox="1">
              <a:spLocks noChangeArrowheads="1"/>
            </p:cNvSpPr>
            <p:nvPr/>
          </p:nvSpPr>
          <p:spPr bwMode="auto">
            <a:xfrm>
              <a:off x="4892907" y="3357416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</a:t>
              </a:r>
              <a:endParaRPr lang="zh-CN" altLang="el-GR" sz="1705" b="1" kern="0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3001159" y="2019880"/>
            <a:ext cx="5968613" cy="355034"/>
            <a:chOff x="-153397" y="1048310"/>
            <a:chExt cx="12561295" cy="374450"/>
          </a:xfrm>
        </p:grpSpPr>
        <p:sp>
          <p:nvSpPr>
            <p:cNvPr id="229" name="Line 124"/>
            <p:cNvSpPr>
              <a:spLocks noChangeShapeType="1"/>
            </p:cNvSpPr>
            <p:nvPr/>
          </p:nvSpPr>
          <p:spPr bwMode="auto">
            <a:xfrm>
              <a:off x="-153397" y="1232316"/>
              <a:ext cx="4641776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Line 124"/>
            <p:cNvSpPr>
              <a:spLocks noChangeShapeType="1"/>
            </p:cNvSpPr>
            <p:nvPr/>
          </p:nvSpPr>
          <p:spPr bwMode="auto">
            <a:xfrm>
              <a:off x="7528961" y="1232316"/>
              <a:ext cx="4878937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Text Box 71"/>
            <p:cNvSpPr txBox="1">
              <a:spLocks noChangeArrowheads="1"/>
            </p:cNvSpPr>
            <p:nvPr/>
          </p:nvSpPr>
          <p:spPr bwMode="auto">
            <a:xfrm>
              <a:off x="4604303" y="1048310"/>
              <a:ext cx="3034416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指令周期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667114" y="4345343"/>
            <a:ext cx="9279828" cy="512445"/>
            <a:chOff x="1351436" y="3644805"/>
            <a:chExt cx="9279828" cy="512445"/>
          </a:xfrm>
        </p:grpSpPr>
        <p:grpSp>
          <p:nvGrpSpPr>
            <p:cNvPr id="233" name="组合 232"/>
            <p:cNvGrpSpPr/>
            <p:nvPr/>
          </p:nvGrpSpPr>
          <p:grpSpPr>
            <a:xfrm>
              <a:off x="1351436" y="3644805"/>
              <a:ext cx="9279828" cy="355034"/>
              <a:chOff x="-1752991" y="3179580"/>
              <a:chExt cx="11288125" cy="426113"/>
            </a:xfrm>
          </p:grpSpPr>
          <p:sp>
            <p:nvSpPr>
              <p:cNvPr id="235" name="Text Box 84"/>
              <p:cNvSpPr txBox="1">
                <a:spLocks noChangeArrowheads="1"/>
              </p:cNvSpPr>
              <p:nvPr/>
            </p:nvSpPr>
            <p:spPr bwMode="auto">
              <a:xfrm>
                <a:off x="-1752991" y="3179580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 dirty="0">
                    <a:solidFill>
                      <a:srgbClr val="0066FF"/>
                    </a:solidFill>
                  </a:rPr>
                  <a:t>执行</a:t>
                </a:r>
                <a:endParaRPr lang="zh-CN" altLang="el-GR" sz="1705" b="1" dirty="0">
                  <a:solidFill>
                    <a:srgbClr val="0066FF"/>
                  </a:solidFill>
                </a:endParaRPr>
              </a:p>
            </p:txBody>
          </p:sp>
          <p:sp>
            <p:nvSpPr>
              <p:cNvPr id="236" name="Line 85"/>
              <p:cNvSpPr>
                <a:spLocks noChangeShapeType="1"/>
              </p:cNvSpPr>
              <p:nvPr/>
            </p:nvSpPr>
            <p:spPr bwMode="auto">
              <a:xfrm>
                <a:off x="-765011" y="3411837"/>
                <a:ext cx="5450481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7" name="object 62"/>
              <p:cNvSpPr/>
              <p:nvPr/>
            </p:nvSpPr>
            <p:spPr>
              <a:xfrm>
                <a:off x="4698830" y="3189780"/>
                <a:ext cx="2432431" cy="225799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66FF"/>
                </a:fgClr>
                <a:bgClr>
                  <a:schemeClr val="bg1"/>
                </a:bgClr>
              </a:pattFill>
              <a:ln>
                <a:solidFill>
                  <a:srgbClr val="0066FF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8" name="Line 87"/>
              <p:cNvSpPr>
                <a:spLocks noChangeShapeType="1"/>
              </p:cNvSpPr>
              <p:nvPr/>
            </p:nvSpPr>
            <p:spPr bwMode="auto">
              <a:xfrm flipV="1">
                <a:off x="4702672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9" name="Line 88"/>
              <p:cNvSpPr>
                <a:spLocks noChangeShapeType="1"/>
              </p:cNvSpPr>
              <p:nvPr/>
            </p:nvSpPr>
            <p:spPr bwMode="auto">
              <a:xfrm>
                <a:off x="4716064" y="3184168"/>
                <a:ext cx="2391179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0" name="Line 89"/>
              <p:cNvSpPr>
                <a:spLocks noChangeShapeType="1"/>
              </p:cNvSpPr>
              <p:nvPr/>
            </p:nvSpPr>
            <p:spPr bwMode="auto">
              <a:xfrm>
                <a:off x="713761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1" name="Line 90"/>
              <p:cNvSpPr>
                <a:spLocks noChangeShapeType="1"/>
              </p:cNvSpPr>
              <p:nvPr/>
            </p:nvSpPr>
            <p:spPr bwMode="auto">
              <a:xfrm>
                <a:off x="7142428" y="3411837"/>
                <a:ext cx="2392706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34" name="Text Box 127"/>
            <p:cNvSpPr txBox="1">
              <a:spLocks noChangeArrowheads="1"/>
            </p:cNvSpPr>
            <p:nvPr/>
          </p:nvSpPr>
          <p:spPr bwMode="auto">
            <a:xfrm>
              <a:off x="6911236" y="3802216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</a:t>
              </a:r>
              <a:endParaRPr lang="zh-CN" altLang="el-GR" sz="1705" b="1" kern="0" baseline="-250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1667114" y="3362433"/>
            <a:ext cx="9292669" cy="625958"/>
            <a:chOff x="1351436" y="2661895"/>
            <a:chExt cx="9292669" cy="625958"/>
          </a:xfrm>
        </p:grpSpPr>
        <p:grpSp>
          <p:nvGrpSpPr>
            <p:cNvPr id="243" name="组合 242"/>
            <p:cNvGrpSpPr/>
            <p:nvPr/>
          </p:nvGrpSpPr>
          <p:grpSpPr>
            <a:xfrm>
              <a:off x="1351436" y="2755175"/>
              <a:ext cx="9292669" cy="532678"/>
              <a:chOff x="1351436" y="2755175"/>
              <a:chExt cx="9292669" cy="532678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1351436" y="2755175"/>
                <a:ext cx="9292669" cy="355033"/>
                <a:chOff x="485510" y="2562671"/>
                <a:chExt cx="9800862" cy="374450"/>
              </a:xfrm>
            </p:grpSpPr>
            <p:grpSp>
              <p:nvGrpSpPr>
                <p:cNvPr id="247" name="组合 246"/>
                <p:cNvGrpSpPr/>
                <p:nvPr/>
              </p:nvGrpSpPr>
              <p:grpSpPr>
                <a:xfrm>
                  <a:off x="8186142" y="2589354"/>
                  <a:ext cx="2100230" cy="209111"/>
                  <a:chOff x="9560193" y="3686642"/>
                  <a:chExt cx="2422284" cy="237962"/>
                </a:xfrm>
              </p:grpSpPr>
              <p:sp>
                <p:nvSpPr>
                  <p:cNvPr id="257" name="object 62"/>
                  <p:cNvSpPr/>
                  <p:nvPr/>
                </p:nvSpPr>
                <p:spPr>
                  <a:xfrm>
                    <a:off x="9560193" y="3704754"/>
                    <a:ext cx="2422284" cy="21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8" name="Line 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565595" y="3686642"/>
                    <a:ext cx="2401262" cy="2567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9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9561797" y="3688327"/>
                    <a:ext cx="0" cy="22668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</p:grpSp>
            <p:grpSp>
              <p:nvGrpSpPr>
                <p:cNvPr id="248" name="组合 247"/>
                <p:cNvGrpSpPr/>
                <p:nvPr/>
              </p:nvGrpSpPr>
              <p:grpSpPr>
                <a:xfrm>
                  <a:off x="485510" y="2562671"/>
                  <a:ext cx="9798868" cy="374450"/>
                  <a:chOff x="685137" y="2657124"/>
                  <a:chExt cx="11301444" cy="426113"/>
                </a:xfrm>
              </p:grpSpPr>
              <p:sp>
                <p:nvSpPr>
                  <p:cNvPr id="249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137" y="2657124"/>
                    <a:ext cx="1140148" cy="426113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 algn="ctr" defTabSz="964565" eaLnBrk="1" fontAlgn="auto" hangingPunct="1">
                      <a:spcBef>
                        <a:spcPct val="50000"/>
                      </a:spcBef>
                      <a:spcAft>
                        <a:spcPts val="0"/>
                      </a:spcAft>
                      <a:defRPr sz="2110" ker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  <a:lvl2pPr marL="742950" indent="-28575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3pPr>
                    <a:lvl4pPr marL="16002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4pPr>
                    <a:lvl5pPr marL="20574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9pPr>
                  </a:lstStyle>
                  <a:p>
                    <a:r>
                      <a:rPr lang="zh-CN" altLang="en-US" sz="1705" b="1" dirty="0">
                        <a:solidFill>
                          <a:srgbClr val="00B050"/>
                        </a:solidFill>
                      </a:rPr>
                      <a:t>取指</a:t>
                    </a:r>
                    <a:endParaRPr lang="zh-CN" altLang="el-GR" sz="1705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0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1659892" y="2914025"/>
                    <a:ext cx="609420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1" name="object 62"/>
                  <p:cNvSpPr/>
                  <p:nvPr/>
                </p:nvSpPr>
                <p:spPr>
                  <a:xfrm>
                    <a:off x="2285485" y="2698792"/>
                    <a:ext cx="2422554" cy="230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2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89766" y="2686355"/>
                    <a:ext cx="0" cy="22766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3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295628" y="2686358"/>
                    <a:ext cx="238984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4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720130" y="2686355"/>
                    <a:ext cx="0" cy="227668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5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4723216" y="2914024"/>
                    <a:ext cx="4837086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6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986581" y="2689701"/>
                    <a:ext cx="0" cy="224324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</p:grpSp>
          </p:grpSp>
          <p:sp>
            <p:nvSpPr>
              <p:cNvPr id="246" name="Text Box 127"/>
              <p:cNvSpPr txBox="1">
                <a:spLocks noChangeArrowheads="1"/>
              </p:cNvSpPr>
              <p:nvPr/>
            </p:nvSpPr>
            <p:spPr bwMode="auto">
              <a:xfrm>
                <a:off x="2893533" y="2932819"/>
                <a:ext cx="1560792" cy="35503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705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1705" b="1" kern="0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endParaRPr lang="zh-CN" altLang="el-GR" sz="1705" b="1" kern="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4" name="Text Box 128"/>
            <p:cNvSpPr txBox="1">
              <a:spLocks noChangeArrowheads="1"/>
            </p:cNvSpPr>
            <p:nvPr/>
          </p:nvSpPr>
          <p:spPr bwMode="auto">
            <a:xfrm>
              <a:off x="6082852" y="2661895"/>
              <a:ext cx="118642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>
                  <a:solidFill>
                    <a:srgbClr val="00B050"/>
                  </a:solidFill>
                </a:rPr>
                <a:t>周期电位</a:t>
              </a:r>
              <a:endParaRPr lang="zh-CN" altLang="el-GR" sz="1705" dirty="0">
                <a:solidFill>
                  <a:srgbClr val="00B050"/>
                </a:solidFill>
              </a:endParaRPr>
            </a:p>
          </p:txBody>
        </p:sp>
      </p:grpSp>
      <p:sp>
        <p:nvSpPr>
          <p:cNvPr id="264" name="标题 1"/>
          <p:cNvSpPr>
            <a:spLocks noGrp="1"/>
          </p:cNvSpPr>
          <p:nvPr>
            <p:ph type="title"/>
          </p:nvPr>
        </p:nvSpPr>
        <p:spPr>
          <a:xfrm>
            <a:off x="6008958" y="1354481"/>
            <a:ext cx="3707169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同步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99247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56931" y="1594576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145" name="矩形 144"/>
          <p:cNvSpPr/>
          <p:nvPr/>
        </p:nvSpPr>
        <p:spPr bwMode="auto">
          <a:xfrm>
            <a:off x="1230099" y="2517659"/>
            <a:ext cx="4918443" cy="36721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5130036" y="2763588"/>
            <a:ext cx="958474" cy="1303779"/>
            <a:chOff x="5224112" y="2778803"/>
            <a:chExt cx="1010890" cy="1375089"/>
          </a:xfrm>
        </p:grpSpPr>
        <p:sp>
          <p:nvSpPr>
            <p:cNvPr id="147" name="Line 13"/>
            <p:cNvSpPr>
              <a:spLocks noChangeShapeType="1"/>
            </p:cNvSpPr>
            <p:nvPr/>
          </p:nvSpPr>
          <p:spPr bwMode="auto">
            <a:xfrm rot="5400000" flipV="1">
              <a:off x="5469024" y="2744450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Line 14"/>
            <p:cNvSpPr>
              <a:spLocks noChangeShapeType="1"/>
            </p:cNvSpPr>
            <p:nvPr/>
          </p:nvSpPr>
          <p:spPr bwMode="auto">
            <a:xfrm rot="5400000" flipV="1">
              <a:off x="5451807" y="2937529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Line 20"/>
            <p:cNvSpPr>
              <a:spLocks noChangeShapeType="1"/>
            </p:cNvSpPr>
            <p:nvPr/>
          </p:nvSpPr>
          <p:spPr bwMode="auto">
            <a:xfrm rot="5400000" flipV="1">
              <a:off x="5451807" y="3130608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21"/>
            <p:cNvSpPr>
              <a:spLocks noChangeShapeType="1"/>
            </p:cNvSpPr>
            <p:nvPr/>
          </p:nvSpPr>
          <p:spPr bwMode="auto">
            <a:xfrm rot="5400000" flipV="1">
              <a:off x="5451807" y="333516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Line 22"/>
            <p:cNvSpPr>
              <a:spLocks noChangeShapeType="1"/>
            </p:cNvSpPr>
            <p:nvPr/>
          </p:nvSpPr>
          <p:spPr bwMode="auto">
            <a:xfrm rot="5400000" flipV="1">
              <a:off x="5451808" y="353972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Line 23"/>
            <p:cNvSpPr>
              <a:spLocks noChangeShapeType="1"/>
            </p:cNvSpPr>
            <p:nvPr/>
          </p:nvSpPr>
          <p:spPr bwMode="auto">
            <a:xfrm rot="5400000" flipV="1">
              <a:off x="5451808" y="3709846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Rectangle 63"/>
            <p:cNvSpPr>
              <a:spLocks noChangeArrowheads="1"/>
            </p:cNvSpPr>
            <p:nvPr/>
          </p:nvSpPr>
          <p:spPr bwMode="auto">
            <a:xfrm>
              <a:off x="5639829" y="2778803"/>
              <a:ext cx="575165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 err="1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 err="1">
                  <a:solidFill>
                    <a:schemeClr val="accent5"/>
                  </a:solidFill>
                  <a:latin typeface="+mn-ea"/>
                </a:rPr>
                <a:t>cal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54" name="Rectangle 64"/>
            <p:cNvSpPr>
              <a:spLocks noChangeArrowheads="1"/>
            </p:cNvSpPr>
            <p:nvPr/>
          </p:nvSpPr>
          <p:spPr bwMode="auto">
            <a:xfrm>
              <a:off x="5690618" y="3276608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T1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55" name="Rectangle 63"/>
            <p:cNvSpPr>
              <a:spLocks noChangeArrowheads="1"/>
            </p:cNvSpPr>
            <p:nvPr/>
          </p:nvSpPr>
          <p:spPr bwMode="auto">
            <a:xfrm>
              <a:off x="5676744" y="3003108"/>
              <a:ext cx="558258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accent5"/>
                  </a:solidFill>
                  <a:latin typeface="+mn-ea"/>
                </a:rPr>
                <a:t>EX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58" name="Rectangle 64"/>
            <p:cNvSpPr>
              <a:spLocks noChangeArrowheads="1"/>
            </p:cNvSpPr>
            <p:nvPr/>
          </p:nvSpPr>
          <p:spPr bwMode="auto">
            <a:xfrm>
              <a:off x="5668136" y="3796956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T4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59" name="Rectangle 3"/>
          <p:cNvSpPr>
            <a:spLocks noChangeArrowheads="1"/>
          </p:cNvSpPr>
          <p:nvPr/>
        </p:nvSpPr>
        <p:spPr bwMode="auto">
          <a:xfrm>
            <a:off x="3663488" y="2664069"/>
            <a:ext cx="1472522" cy="1358992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时序发生器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1577628" y="4039446"/>
            <a:ext cx="1003856" cy="792000"/>
            <a:chOff x="1477435" y="4124412"/>
            <a:chExt cx="1058754" cy="8353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1627086" y="4124412"/>
              <a:ext cx="909103" cy="835312"/>
              <a:chOff x="5997326" y="4609422"/>
              <a:chExt cx="909103" cy="507526"/>
            </a:xfrm>
          </p:grpSpPr>
          <p:sp>
            <p:nvSpPr>
              <p:cNvPr id="163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Line 38"/>
              <p:cNvSpPr>
                <a:spLocks noChangeShapeType="1"/>
              </p:cNvSpPr>
              <p:nvPr/>
            </p:nvSpPr>
            <p:spPr bwMode="auto">
              <a:xfrm flipV="1">
                <a:off x="6456847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2" name="Rectangle 9"/>
            <p:cNvSpPr>
              <a:spLocks noChangeArrowheads="1"/>
            </p:cNvSpPr>
            <p:nvPr/>
          </p:nvSpPr>
          <p:spPr bwMode="auto">
            <a:xfrm>
              <a:off x="1477435" y="4591617"/>
              <a:ext cx="738669" cy="3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rgbClr val="C00000"/>
                  </a:solidFill>
                  <a:latin typeface="+mn-ea"/>
                </a:rPr>
                <a:t>现态</a:t>
              </a:r>
              <a:endParaRPr lang="en-US" altLang="zh-CN" sz="1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166" name="Rectangle 3"/>
          <p:cNvSpPr>
            <a:spLocks noChangeArrowheads="1"/>
          </p:cNvSpPr>
          <p:nvPr/>
        </p:nvSpPr>
        <p:spPr bwMode="auto">
          <a:xfrm>
            <a:off x="1536395" y="2765889"/>
            <a:ext cx="1314275" cy="1262548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35000"/>
              </a:lnSpc>
            </a:pPr>
            <a:r>
              <a:rPr lang="en-US" altLang="zh-CN" sz="1895" kern="0" dirty="0">
                <a:latin typeface="+mn-ea"/>
                <a:cs typeface="Segoe UI Black" panose="020B0A02040204020203" pitchFamily="34" charset="0"/>
              </a:rPr>
              <a:t>FSM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状态机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1121589" y="4844846"/>
            <a:ext cx="1754384" cy="603119"/>
            <a:chOff x="996459" y="4985340"/>
            <a:chExt cx="1850338" cy="636102"/>
          </a:xfrm>
        </p:grpSpPr>
        <p:sp>
          <p:nvSpPr>
            <p:cNvPr id="168" name="Rectangle 5"/>
            <p:cNvSpPr>
              <a:spLocks noChangeArrowheads="1"/>
            </p:cNvSpPr>
            <p:nvPr/>
          </p:nvSpPr>
          <p:spPr bwMode="auto">
            <a:xfrm>
              <a:off x="1252099" y="4985340"/>
              <a:ext cx="1594698" cy="636102"/>
            </a:xfrm>
            <a:prstGeom prst="rect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/>
              <a:r>
                <a:rPr lang="zh-CN" altLang="en-US" sz="1705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状态寄存器</a:t>
              </a:r>
              <a:endPara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996459" y="5335262"/>
              <a:ext cx="2657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等腰三角形 169"/>
            <p:cNvSpPr/>
            <p:nvPr/>
          </p:nvSpPr>
          <p:spPr>
            <a:xfrm rot="5400000">
              <a:off x="1219762" y="5227963"/>
              <a:ext cx="246529" cy="181855"/>
            </a:xfrm>
            <a:prstGeom prst="triangle">
              <a:avLst>
                <a:gd name="adj" fmla="val 50001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sz="1705" b="1" ker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719519" y="4039439"/>
            <a:ext cx="3774346" cy="730300"/>
            <a:chOff x="1627086" y="4124407"/>
            <a:chExt cx="3980756" cy="770239"/>
          </a:xfrm>
        </p:grpSpPr>
        <p:sp>
          <p:nvSpPr>
            <p:cNvPr id="172" name="Rectangle 9"/>
            <p:cNvSpPr>
              <a:spLocks noChangeArrowheads="1"/>
            </p:cNvSpPr>
            <p:nvPr/>
          </p:nvSpPr>
          <p:spPr bwMode="auto">
            <a:xfrm>
              <a:off x="4869173" y="4537712"/>
              <a:ext cx="738669" cy="35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现态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3" name="直接连接符 172"/>
            <p:cNvCxnSpPr/>
            <p:nvPr/>
          </p:nvCxnSpPr>
          <p:spPr>
            <a:xfrm>
              <a:off x="1627086" y="4388511"/>
              <a:ext cx="2375008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/>
            <p:cNvGrpSpPr/>
            <p:nvPr/>
          </p:nvGrpSpPr>
          <p:grpSpPr>
            <a:xfrm>
              <a:off x="4019929" y="4124407"/>
              <a:ext cx="912029" cy="617077"/>
              <a:chOff x="5997326" y="4592589"/>
              <a:chExt cx="909103" cy="615098"/>
            </a:xfrm>
          </p:grpSpPr>
          <p:sp>
            <p:nvSpPr>
              <p:cNvPr id="177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1"/>
                <a:ext cx="0" cy="246420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598266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Line 38"/>
              <p:cNvSpPr>
                <a:spLocks noChangeShapeType="1"/>
              </p:cNvSpPr>
              <p:nvPr/>
            </p:nvSpPr>
            <p:spPr bwMode="auto">
              <a:xfrm flipV="1">
                <a:off x="6461063" y="4592589"/>
                <a:ext cx="0" cy="426645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75" name="直接连接符 174"/>
            <p:cNvCxnSpPr/>
            <p:nvPr/>
          </p:nvCxnSpPr>
          <p:spPr>
            <a:xfrm>
              <a:off x="2086607" y="4552429"/>
              <a:ext cx="2398552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2533112" y="4741488"/>
              <a:ext cx="238329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1716601" y="5701068"/>
            <a:ext cx="1769552" cy="396275"/>
            <a:chOff x="1474333" y="5874109"/>
            <a:chExt cx="2218724" cy="416482"/>
          </a:xfrm>
        </p:grpSpPr>
        <p:cxnSp>
          <p:nvCxnSpPr>
            <p:cNvPr id="181" name="直接连接符 180"/>
            <p:cNvCxnSpPr/>
            <p:nvPr/>
          </p:nvCxnSpPr>
          <p:spPr>
            <a:xfrm>
              <a:off x="2558906" y="5874109"/>
              <a:ext cx="568369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2026219" y="6068629"/>
              <a:ext cx="1381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1474333" y="6290591"/>
              <a:ext cx="2218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/>
          <p:cNvGrpSpPr/>
          <p:nvPr/>
        </p:nvGrpSpPr>
        <p:grpSpPr>
          <a:xfrm>
            <a:off x="2786167" y="3130903"/>
            <a:ext cx="700366" cy="2966440"/>
            <a:chOff x="2752073" y="3166184"/>
            <a:chExt cx="738669" cy="3128667"/>
          </a:xfrm>
        </p:grpSpPr>
        <p:grpSp>
          <p:nvGrpSpPr>
            <p:cNvPr id="185" name="组合 184"/>
            <p:cNvGrpSpPr/>
            <p:nvPr/>
          </p:nvGrpSpPr>
          <p:grpSpPr>
            <a:xfrm>
              <a:off x="2847414" y="3878951"/>
              <a:ext cx="167621" cy="1988669"/>
              <a:chOff x="7217654" y="4363960"/>
              <a:chExt cx="167621" cy="1988669"/>
            </a:xfrm>
          </p:grpSpPr>
          <p:cxnSp>
            <p:nvCxnSpPr>
              <p:cNvPr id="195" name="直接连接符 194"/>
              <p:cNvCxnSpPr/>
              <p:nvPr/>
            </p:nvCxnSpPr>
            <p:spPr>
              <a:xfrm>
                <a:off x="7217654" y="4363960"/>
                <a:ext cx="162113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>
                <a:off x="7385275" y="4363960"/>
                <a:ext cx="0" cy="1988669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组合 185"/>
            <p:cNvGrpSpPr/>
            <p:nvPr/>
          </p:nvGrpSpPr>
          <p:grpSpPr>
            <a:xfrm>
              <a:off x="2752073" y="3166184"/>
              <a:ext cx="738669" cy="3128667"/>
              <a:chOff x="2752073" y="3166184"/>
              <a:chExt cx="738669" cy="3128667"/>
            </a:xfrm>
          </p:grpSpPr>
          <p:grpSp>
            <p:nvGrpSpPr>
              <p:cNvPr id="187" name="组合 186"/>
              <p:cNvGrpSpPr/>
              <p:nvPr/>
            </p:nvGrpSpPr>
            <p:grpSpPr>
              <a:xfrm>
                <a:off x="2848543" y="3743029"/>
                <a:ext cx="407301" cy="2315074"/>
                <a:chOff x="7200344" y="4349096"/>
                <a:chExt cx="225882" cy="2315074"/>
              </a:xfrm>
            </p:grpSpPr>
            <p:cxnSp>
              <p:nvCxnSpPr>
                <p:cNvPr id="193" name="直接连接符 192"/>
                <p:cNvCxnSpPr/>
                <p:nvPr/>
              </p:nvCxnSpPr>
              <p:spPr>
                <a:xfrm>
                  <a:off x="7200344" y="4349096"/>
                  <a:ext cx="225882" cy="0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7426226" y="4373963"/>
                  <a:ext cx="0" cy="2290207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组合 187"/>
              <p:cNvGrpSpPr/>
              <p:nvPr/>
            </p:nvGrpSpPr>
            <p:grpSpPr>
              <a:xfrm>
                <a:off x="2752073" y="3166184"/>
                <a:ext cx="738669" cy="3128667"/>
                <a:chOff x="2752073" y="3166184"/>
                <a:chExt cx="738669" cy="3128667"/>
              </a:xfrm>
            </p:grpSpPr>
            <p:sp>
              <p:nvSpPr>
                <p:cNvPr id="189" name="Rectangle 9"/>
                <p:cNvSpPr>
                  <a:spLocks noChangeArrowheads="1"/>
                </p:cNvSpPr>
                <p:nvPr/>
              </p:nvSpPr>
              <p:spPr bwMode="auto">
                <a:xfrm>
                  <a:off x="2752073" y="3166184"/>
                  <a:ext cx="738669" cy="356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 defTabSz="914400"/>
                  <a:r>
                    <a:rPr lang="zh-CN" altLang="en-US" sz="1600" b="1" dirty="0">
                      <a:solidFill>
                        <a:schemeClr val="accent5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次态</a:t>
                  </a:r>
                  <a:endParaRPr lang="en-US" altLang="zh-CN" sz="1600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90" name="组合 189"/>
                <p:cNvGrpSpPr/>
                <p:nvPr/>
              </p:nvGrpSpPr>
              <p:grpSpPr>
                <a:xfrm>
                  <a:off x="2846811" y="3582910"/>
                  <a:ext cx="643530" cy="2711941"/>
                  <a:chOff x="7188605" y="4455986"/>
                  <a:chExt cx="241576" cy="2711941"/>
                </a:xfrm>
              </p:grpSpPr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7430181" y="4455986"/>
                    <a:ext cx="0" cy="2711941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>
                    <a:off x="7188605" y="4455986"/>
                    <a:ext cx="241576" cy="0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7" name="组合 196"/>
          <p:cNvGrpSpPr/>
          <p:nvPr/>
        </p:nvGrpSpPr>
        <p:grpSpPr>
          <a:xfrm>
            <a:off x="1145895" y="5474390"/>
            <a:ext cx="1432667" cy="626689"/>
            <a:chOff x="1022095" y="5637830"/>
            <a:chExt cx="1511017" cy="6609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1624009" y="5637830"/>
              <a:ext cx="909103" cy="660961"/>
              <a:chOff x="5997326" y="4609421"/>
              <a:chExt cx="909103" cy="481104"/>
            </a:xfrm>
          </p:grpSpPr>
          <p:sp>
            <p:nvSpPr>
              <p:cNvPr id="200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481103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167257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Line 38"/>
              <p:cNvSpPr>
                <a:spLocks noChangeShapeType="1"/>
              </p:cNvSpPr>
              <p:nvPr/>
            </p:nvSpPr>
            <p:spPr bwMode="auto">
              <a:xfrm flipV="1">
                <a:off x="6459924" y="4609421"/>
                <a:ext cx="0" cy="305911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9" name="Rectangle 9"/>
            <p:cNvSpPr>
              <a:spLocks noChangeArrowheads="1"/>
            </p:cNvSpPr>
            <p:nvPr/>
          </p:nvSpPr>
          <p:spPr bwMode="auto">
            <a:xfrm>
              <a:off x="1022095" y="5740180"/>
              <a:ext cx="738668" cy="32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chemeClr val="accent5"/>
                  </a:solidFill>
                  <a:latin typeface="+mn-ea"/>
                </a:rPr>
                <a:t>次态</a:t>
              </a:r>
              <a:endParaRPr lang="en-US" altLang="zh-CN" sz="14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203" name="Rectangle 64"/>
          <p:cNvSpPr>
            <a:spLocks noChangeArrowheads="1"/>
          </p:cNvSpPr>
          <p:nvPr/>
        </p:nvSpPr>
        <p:spPr bwMode="auto">
          <a:xfrm>
            <a:off x="5565718" y="3434642"/>
            <a:ext cx="38183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Rectangle 63"/>
          <p:cNvSpPr>
            <a:spLocks noChangeArrowheads="1"/>
          </p:cNvSpPr>
          <p:nvPr/>
        </p:nvSpPr>
        <p:spPr bwMode="auto">
          <a:xfrm>
            <a:off x="5547599" y="2577747"/>
            <a:ext cx="48282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+mn-ea"/>
              </a:rPr>
              <a:t>M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+mn-ea"/>
              </a:rPr>
              <a:t>IF</a:t>
            </a:r>
            <a:endParaRPr lang="en-US" altLang="zh-CN" sz="1600" b="1" baseline="-250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05" name="Line 13"/>
          <p:cNvSpPr>
            <a:spLocks noChangeShapeType="1"/>
          </p:cNvSpPr>
          <p:nvPr/>
        </p:nvSpPr>
        <p:spPr bwMode="auto">
          <a:xfrm rot="5400000" flipV="1">
            <a:off x="5384017" y="2600379"/>
            <a:ext cx="0" cy="431776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788" y="2024518"/>
            <a:ext cx="4775129" cy="4530651"/>
          </a:xfrm>
          <a:prstGeom prst="rect">
            <a:avLst/>
          </a:prstGeom>
        </p:spPr>
      </p:pic>
      <p:sp>
        <p:nvSpPr>
          <p:cNvPr id="66" name="标题 1"/>
          <p:cNvSpPr>
            <a:spLocks noGrp="1"/>
          </p:cNvSpPr>
          <p:nvPr>
            <p:ph type="title"/>
          </p:nvPr>
        </p:nvSpPr>
        <p:spPr>
          <a:xfrm>
            <a:off x="6183129" y="1594576"/>
            <a:ext cx="3707169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同步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87722" y="2967969"/>
            <a:ext cx="954767" cy="830612"/>
            <a:chOff x="125116" y="1831657"/>
            <a:chExt cx="954767" cy="830612"/>
          </a:xfrm>
        </p:grpSpPr>
        <p:grpSp>
          <p:nvGrpSpPr>
            <p:cNvPr id="68" name="组合 67"/>
            <p:cNvGrpSpPr/>
            <p:nvPr/>
          </p:nvGrpSpPr>
          <p:grpSpPr>
            <a:xfrm>
              <a:off x="667263" y="1944723"/>
              <a:ext cx="412620" cy="607216"/>
              <a:chOff x="667263" y="1944723"/>
              <a:chExt cx="412620" cy="607216"/>
            </a:xfrm>
          </p:grpSpPr>
          <p:cxnSp>
            <p:nvCxnSpPr>
              <p:cNvPr id="70" name="直接箭头连接符 69"/>
              <p:cNvCxnSpPr/>
              <p:nvPr/>
            </p:nvCxnSpPr>
            <p:spPr>
              <a:xfrm>
                <a:off x="683883" y="1944723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/>
              <p:nvPr/>
            </p:nvCxnSpPr>
            <p:spPr>
              <a:xfrm>
                <a:off x="683883" y="2146784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/>
              <p:nvPr/>
            </p:nvCxnSpPr>
            <p:spPr>
              <a:xfrm>
                <a:off x="683883" y="2348845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/>
              <p:nvPr/>
            </p:nvCxnSpPr>
            <p:spPr>
              <a:xfrm>
                <a:off x="667263" y="2551939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125116" y="1831657"/>
              <a:ext cx="700368" cy="83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chemeClr val="accent5"/>
                  </a:solidFill>
                  <a:latin typeface="+mn-ea"/>
                </a:rPr>
                <a:t>指令译码信号</a:t>
              </a:r>
              <a:endParaRPr lang="en-US" altLang="zh-CN" sz="16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TABLE_BEAUTIFY" val="smartTable{1bced379-c08b-43c1-b215-cc158033755e}"/>
</p:tagLst>
</file>

<file path=ppt/tags/tag5.xml><?xml version="1.0" encoding="utf-8"?>
<p:tagLst xmlns:p="http://schemas.openxmlformats.org/presentationml/2006/main">
  <p:tag name="KSO_WM_UNIT_TABLE_BEAUTIFY" val="smartTable{1bced379-c08b-43c1-b215-cc158033755e}"/>
</p:tagLst>
</file>

<file path=ppt/tags/tag6.xml><?xml version="1.0" encoding="utf-8"?>
<p:tagLst xmlns:p="http://schemas.openxmlformats.org/presentationml/2006/main">
  <p:tag name="KSO_WM_UNIT_TABLE_BEAUTIFY" val="smartTable{1bced379-c08b-43c1-b215-cc158033755e}"/>
</p:tagLst>
</file>

<file path=ppt/tags/tag7.xml><?xml version="1.0" encoding="utf-8"?>
<p:tagLst xmlns:p="http://schemas.openxmlformats.org/presentationml/2006/main">
  <p:tag name="KSO_WM_UNIT_TABLE_BEAUTIFY" val="smartTable{dfe7fafc-12a2-4000-8082-849e2246835c}"/>
</p:tagLst>
</file>

<file path=ppt/tags/tag8.xml><?xml version="1.0" encoding="utf-8"?>
<p:tagLst xmlns:p="http://schemas.openxmlformats.org/presentationml/2006/main">
  <p:tag name="COMMONDATA" val="eyJoZGlkIjoiOWMzMjdlMmU2YTZjMTI3Y2NjMGFiZWQwMzk5Mzg0ODQifQ=="/>
  <p:tag name="KSO_WPP_MARK_KEY" val="11728dc9-2767-40f1-9e2f-4f8edfd63bb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4609</Words>
  <Application>WPS 演示</Application>
  <PresentationFormat>宽屏</PresentationFormat>
  <Paragraphs>1302</Paragraphs>
  <Slides>23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Segoe UI Black</vt:lpstr>
      <vt:lpstr>等线</vt:lpstr>
      <vt:lpstr>Symbol</vt:lpstr>
      <vt:lpstr>Verdana</vt:lpstr>
      <vt:lpstr>Times New Roman</vt:lpstr>
      <vt:lpstr>Cambria Math</vt:lpstr>
      <vt:lpstr>Calibri</vt:lpstr>
      <vt:lpstr>等线 Light</vt:lpstr>
      <vt:lpstr>Arial Unicode MS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本讲主要内容</vt:lpstr>
      <vt:lpstr>PowerPoint 演示文稿</vt:lpstr>
      <vt:lpstr>PowerPoint 演示文稿</vt:lpstr>
      <vt:lpstr>PowerPoint 演示文稿</vt:lpstr>
      <vt:lpstr>(1)指令周期方框图 </vt:lpstr>
      <vt:lpstr>(2)设计时序发生器</vt:lpstr>
      <vt:lpstr>(2)设计时序发生器(同步)</vt:lpstr>
      <vt:lpstr>(2)设计时序发生器(同步)</vt:lpstr>
      <vt:lpstr>(2)设计时序发生器(异步)</vt:lpstr>
      <vt:lpstr>(2)设计时序发生器(异步)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秦磊华(华中科大)</cp:lastModifiedBy>
  <cp:revision>2505</cp:revision>
  <dcterms:created xsi:type="dcterms:W3CDTF">2018-05-09T10:41:00Z</dcterms:created>
  <dcterms:modified xsi:type="dcterms:W3CDTF">2023-05-30T13:56:51Z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0EBB240051DA4A9E811715C56F25B0BE</vt:lpwstr>
  </property>
</Properties>
</file>